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03" r:id="rId3"/>
    <p:sldId id="291" r:id="rId4"/>
    <p:sldId id="295" r:id="rId5"/>
    <p:sldId id="331" r:id="rId6"/>
    <p:sldId id="304" r:id="rId7"/>
    <p:sldId id="297" r:id="rId8"/>
    <p:sldId id="339" r:id="rId9"/>
    <p:sldId id="298" r:id="rId10"/>
    <p:sldId id="332" r:id="rId11"/>
    <p:sldId id="308" r:id="rId12"/>
    <p:sldId id="305" r:id="rId13"/>
    <p:sldId id="333" r:id="rId14"/>
    <p:sldId id="340" r:id="rId15"/>
    <p:sldId id="311" r:id="rId16"/>
    <p:sldId id="313" r:id="rId17"/>
    <p:sldId id="307" r:id="rId18"/>
    <p:sldId id="314" r:id="rId19"/>
    <p:sldId id="335" r:id="rId20"/>
    <p:sldId id="320" r:id="rId21"/>
    <p:sldId id="319" r:id="rId22"/>
    <p:sldId id="321" r:id="rId23"/>
    <p:sldId id="341" r:id="rId24"/>
    <p:sldId id="334" r:id="rId25"/>
    <p:sldId id="327" r:id="rId26"/>
    <p:sldId id="326" r:id="rId27"/>
    <p:sldId id="328" r:id="rId28"/>
    <p:sldId id="342" r:id="rId29"/>
    <p:sldId id="336" r:id="rId30"/>
    <p:sldId id="329" r:id="rId31"/>
    <p:sldId id="330" r:id="rId32"/>
    <p:sldId id="343" r:id="rId33"/>
    <p:sldId id="345" r:id="rId34"/>
    <p:sldId id="344" r:id="rId35"/>
    <p:sldId id="346" r:id="rId36"/>
    <p:sldId id="347" r:id="rId37"/>
    <p:sldId id="349" r:id="rId38"/>
    <p:sldId id="350" r:id="rId39"/>
    <p:sldId id="357" r:id="rId40"/>
    <p:sldId id="354" r:id="rId41"/>
    <p:sldId id="337" r:id="rId42"/>
  </p:sldIdLst>
  <p:sldSz cx="12192000" cy="6858000"/>
  <p:notesSz cx="6797675" cy="9926638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E5F7FF"/>
    <a:srgbClr val="A7E4FF"/>
    <a:srgbClr val="B7E9FF"/>
    <a:srgbClr val="89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57;&#1055;&#1045;&#1042;&#1040;&#1045;&#1052;&#1054;&#1057;&#1058;&#1048;%20&#1047;&#1048;&#1052;&#1040;%202023-2024\&#1054;&#1058;&#1063;&#1045;&#1058;%20&#1055;&#1054;%20&#1059;&#1057;&#1055;&#1045;&#1042;&#1040;&#1045;&#1052;&#1054;&#1057;&#1058;&#1048;%20&#1047;&#1048;&#1052;&#1053;&#1071;&#1071;%20&#1057;%202023-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ГУМИ!$C$6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ГУМИ!$B$7:$B$12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ГУМИ!$C$7:$C$12</c:f>
              <c:numCache>
                <c:formatCode>General</c:formatCode>
                <c:ptCount val="6"/>
                <c:pt idx="0">
                  <c:v>85</c:v>
                </c:pt>
                <c:pt idx="1">
                  <c:v>77</c:v>
                </c:pt>
                <c:pt idx="2">
                  <c:v>82</c:v>
                </c:pt>
                <c:pt idx="3">
                  <c:v>81</c:v>
                </c:pt>
                <c:pt idx="4">
                  <c:v>89</c:v>
                </c:pt>
                <c:pt idx="5">
                  <c:v>82</c:v>
                </c:pt>
              </c:numCache>
            </c:numRef>
          </c:val>
        </c:ser>
        <c:ser>
          <c:idx val="1"/>
          <c:order val="1"/>
          <c:tx>
            <c:strRef>
              <c:f>ГУМИ!$D$6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ГУМИ!$B$7:$B$12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ГУМИ!$D$7:$D$12</c:f>
              <c:numCache>
                <c:formatCode>General</c:formatCode>
                <c:ptCount val="6"/>
                <c:pt idx="0">
                  <c:v>61</c:v>
                </c:pt>
                <c:pt idx="1">
                  <c:v>64</c:v>
                </c:pt>
                <c:pt idx="2">
                  <c:v>65</c:v>
                </c:pt>
                <c:pt idx="3">
                  <c:v>62</c:v>
                </c:pt>
                <c:pt idx="4">
                  <c:v>70</c:v>
                </c:pt>
                <c:pt idx="5">
                  <c:v>64</c:v>
                </c:pt>
              </c:numCache>
            </c:numRef>
          </c:val>
        </c:ser>
        <c:ser>
          <c:idx val="2"/>
          <c:order val="2"/>
          <c:tx>
            <c:strRef>
              <c:f>ГУМИ!$E$6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ГУМИ!$B$7:$B$12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ГУМИ!$E$7:$E$12</c:f>
              <c:numCache>
                <c:formatCode>General</c:formatCode>
                <c:ptCount val="6"/>
                <c:pt idx="0">
                  <c:v>81</c:v>
                </c:pt>
                <c:pt idx="1">
                  <c:v>72</c:v>
                </c:pt>
                <c:pt idx="2">
                  <c:v>79</c:v>
                </c:pt>
                <c:pt idx="3">
                  <c:v>82</c:v>
                </c:pt>
                <c:pt idx="4">
                  <c:v>90</c:v>
                </c:pt>
                <c:pt idx="5">
                  <c:v>79</c:v>
                </c:pt>
              </c:numCache>
            </c:numRef>
          </c:val>
        </c:ser>
        <c:ser>
          <c:idx val="3"/>
          <c:order val="3"/>
          <c:tx>
            <c:strRef>
              <c:f>ГУМИ!$F$6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ГУМИ!$B$7:$B$12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ГУМИ!$F$7:$F$12</c:f>
              <c:numCache>
                <c:formatCode>General</c:formatCode>
                <c:ptCount val="6"/>
                <c:pt idx="0">
                  <c:v>63</c:v>
                </c:pt>
                <c:pt idx="1">
                  <c:v>53</c:v>
                </c:pt>
                <c:pt idx="2">
                  <c:v>52</c:v>
                </c:pt>
                <c:pt idx="3">
                  <c:v>69</c:v>
                </c:pt>
                <c:pt idx="4">
                  <c:v>72</c:v>
                </c:pt>
                <c:pt idx="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99520"/>
        <c:axId val="40564608"/>
      </c:barChart>
      <c:catAx>
        <c:axId val="4029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40564608"/>
        <c:crosses val="autoZero"/>
        <c:auto val="1"/>
        <c:lblAlgn val="ctr"/>
        <c:lblOffset val="100"/>
        <c:noMultiLvlLbl val="0"/>
      </c:catAx>
      <c:valAx>
        <c:axId val="4056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299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ПИ!$D$21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ПИ!$C$22:$C$24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ПИ!$D$22:$D$24</c:f>
              <c:numCache>
                <c:formatCode>General</c:formatCode>
                <c:ptCount val="3"/>
                <c:pt idx="0">
                  <c:v>95</c:v>
                </c:pt>
                <c:pt idx="1">
                  <c:v>95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ПИ!$E$21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ПИ!$C$22:$C$24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ПИ!$E$22:$E$24</c:f>
              <c:numCache>
                <c:formatCode>General</c:formatCode>
                <c:ptCount val="3"/>
                <c:pt idx="0">
                  <c:v>95</c:v>
                </c:pt>
                <c:pt idx="1">
                  <c:v>91</c:v>
                </c:pt>
                <c:pt idx="2">
                  <c:v>92</c:v>
                </c:pt>
              </c:numCache>
            </c:numRef>
          </c:val>
        </c:ser>
        <c:ser>
          <c:idx val="2"/>
          <c:order val="2"/>
          <c:tx>
            <c:strRef>
              <c:f>ПИ!$F$21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ПИ!$C$22:$C$24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ПИ!$F$22:$F$24</c:f>
              <c:numCache>
                <c:formatCode>General</c:formatCode>
                <c:ptCount val="3"/>
                <c:pt idx="0">
                  <c:v>96.4</c:v>
                </c:pt>
                <c:pt idx="1">
                  <c:v>93.9</c:v>
                </c:pt>
                <c:pt idx="2">
                  <c:v>95.1</c:v>
                </c:pt>
              </c:numCache>
            </c:numRef>
          </c:val>
        </c:ser>
        <c:ser>
          <c:idx val="3"/>
          <c:order val="3"/>
          <c:tx>
            <c:strRef>
              <c:f>ПИ!$G$21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ПИ!$C$22:$C$24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ПИ!$G$22:$G$24</c:f>
              <c:numCache>
                <c:formatCode>General</c:formatCode>
                <c:ptCount val="3"/>
                <c:pt idx="0">
                  <c:v>85.7</c:v>
                </c:pt>
                <c:pt idx="1">
                  <c:v>93.9</c:v>
                </c:pt>
                <c:pt idx="2">
                  <c:v>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34144"/>
        <c:axId val="43735680"/>
      </c:barChart>
      <c:catAx>
        <c:axId val="4373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43735680"/>
        <c:crosses val="autoZero"/>
        <c:auto val="1"/>
        <c:lblAlgn val="ctr"/>
        <c:lblOffset val="100"/>
        <c:noMultiLvlLbl val="0"/>
      </c:catAx>
      <c:valAx>
        <c:axId val="437356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734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ПИ!$D$21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ПИ!$D$25</c:f>
              <c:numCache>
                <c:formatCode>General</c:formatCode>
                <c:ptCount val="1"/>
                <c:pt idx="0">
                  <c:v>67.5</c:v>
                </c:pt>
              </c:numCache>
            </c:numRef>
          </c:val>
        </c:ser>
        <c:ser>
          <c:idx val="1"/>
          <c:order val="1"/>
          <c:tx>
            <c:strRef>
              <c:f>ПИ!$E$21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ПИ!$E$25</c:f>
              <c:numCache>
                <c:formatCode>General</c:formatCode>
                <c:ptCount val="1"/>
                <c:pt idx="0">
                  <c:v>51.7</c:v>
                </c:pt>
              </c:numCache>
            </c:numRef>
          </c:val>
        </c:ser>
        <c:ser>
          <c:idx val="2"/>
          <c:order val="2"/>
          <c:tx>
            <c:strRef>
              <c:f>ПИ!$F$21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ПИ!$F$25</c:f>
              <c:numCache>
                <c:formatCode>General</c:formatCode>
                <c:ptCount val="1"/>
                <c:pt idx="0">
                  <c:v>64.13</c:v>
                </c:pt>
              </c:numCache>
            </c:numRef>
          </c:val>
        </c:ser>
        <c:ser>
          <c:idx val="3"/>
          <c:order val="3"/>
          <c:tx>
            <c:strRef>
              <c:f>ПИ!$G$21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ПИ!$G$25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68416"/>
        <c:axId val="43108608"/>
      </c:barChart>
      <c:catAx>
        <c:axId val="43068416"/>
        <c:scaling>
          <c:orientation val="minMax"/>
        </c:scaling>
        <c:delete val="1"/>
        <c:axPos val="b"/>
        <c:majorTickMark val="out"/>
        <c:minorTickMark val="none"/>
        <c:tickLblPos val="nextTo"/>
        <c:crossAx val="43108608"/>
        <c:crosses val="autoZero"/>
        <c:auto val="1"/>
        <c:lblAlgn val="ctr"/>
        <c:lblOffset val="100"/>
        <c:noMultiLvlLbl val="0"/>
      </c:catAx>
      <c:valAx>
        <c:axId val="431086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68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ППиФК!$C$7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ППиФК!$B$8:$B$13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ППиФК!$C$8:$C$13</c:f>
              <c:numCache>
                <c:formatCode>General</c:formatCode>
                <c:ptCount val="6"/>
                <c:pt idx="0">
                  <c:v>93.4</c:v>
                </c:pt>
                <c:pt idx="1">
                  <c:v>81</c:v>
                </c:pt>
                <c:pt idx="2">
                  <c:v>83</c:v>
                </c:pt>
                <c:pt idx="3">
                  <c:v>88.5</c:v>
                </c:pt>
                <c:pt idx="4">
                  <c:v>93.1</c:v>
                </c:pt>
                <c:pt idx="5">
                  <c:v>86.8</c:v>
                </c:pt>
              </c:numCache>
            </c:numRef>
          </c:val>
        </c:ser>
        <c:ser>
          <c:idx val="1"/>
          <c:order val="1"/>
          <c:tx>
            <c:strRef>
              <c:f>ППиФК!$D$7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ППиФК!$B$8:$B$13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ППиФК!$D$8:$D$13</c:f>
              <c:numCache>
                <c:formatCode>General</c:formatCode>
                <c:ptCount val="6"/>
                <c:pt idx="0">
                  <c:v>80.3</c:v>
                </c:pt>
                <c:pt idx="1">
                  <c:v>63.9</c:v>
                </c:pt>
                <c:pt idx="2">
                  <c:v>57.5</c:v>
                </c:pt>
                <c:pt idx="3">
                  <c:v>80.400000000000006</c:v>
                </c:pt>
                <c:pt idx="4">
                  <c:v>65.5</c:v>
                </c:pt>
                <c:pt idx="5">
                  <c:v>69.7</c:v>
                </c:pt>
              </c:numCache>
            </c:numRef>
          </c:val>
        </c:ser>
        <c:ser>
          <c:idx val="2"/>
          <c:order val="2"/>
          <c:tx>
            <c:strRef>
              <c:f>ППиФК!$E$7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ППиФК!$B$8:$B$13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ППиФК!$E$8:$E$13</c:f>
              <c:numCache>
                <c:formatCode>General</c:formatCode>
                <c:ptCount val="6"/>
                <c:pt idx="0">
                  <c:v>80.599999999999994</c:v>
                </c:pt>
                <c:pt idx="1">
                  <c:v>79.3</c:v>
                </c:pt>
                <c:pt idx="2">
                  <c:v>85.3</c:v>
                </c:pt>
                <c:pt idx="3">
                  <c:v>87.2</c:v>
                </c:pt>
                <c:pt idx="4">
                  <c:v>84.2</c:v>
                </c:pt>
                <c:pt idx="5">
                  <c:v>82.1</c:v>
                </c:pt>
              </c:numCache>
            </c:numRef>
          </c:val>
        </c:ser>
        <c:ser>
          <c:idx val="3"/>
          <c:order val="3"/>
          <c:tx>
            <c:strRef>
              <c:f>ППиФК!$F$7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ППиФК!$B$8:$B$13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ППиФК!$F$8:$F$13</c:f>
              <c:numCache>
                <c:formatCode>General</c:formatCode>
                <c:ptCount val="6"/>
                <c:pt idx="0">
                  <c:v>73.099999999999994</c:v>
                </c:pt>
                <c:pt idx="1">
                  <c:v>67.8</c:v>
                </c:pt>
                <c:pt idx="2">
                  <c:v>70.7</c:v>
                </c:pt>
                <c:pt idx="3">
                  <c:v>79.400000000000006</c:v>
                </c:pt>
                <c:pt idx="4">
                  <c:v>73.599999999999994</c:v>
                </c:pt>
                <c:pt idx="5">
                  <c:v>73.099999999999994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99520"/>
        <c:axId val="129962752"/>
      </c:barChart>
      <c:catAx>
        <c:axId val="12989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962752"/>
        <c:crosses val="autoZero"/>
        <c:auto val="1"/>
        <c:lblAlgn val="ctr"/>
        <c:lblOffset val="100"/>
        <c:noMultiLvlLbl val="0"/>
      </c:catAx>
      <c:valAx>
        <c:axId val="12996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99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ППиФК!$C$7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ППиФК!$B$15:$B$17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ППиФК!$C$15:$C$17</c:f>
              <c:numCache>
                <c:formatCode>General</c:formatCode>
                <c:ptCount val="3"/>
                <c:pt idx="0">
                  <c:v>84</c:v>
                </c:pt>
                <c:pt idx="1">
                  <c:v>100</c:v>
                </c:pt>
                <c:pt idx="2">
                  <c:v>90.6</c:v>
                </c:pt>
              </c:numCache>
            </c:numRef>
          </c:val>
        </c:ser>
        <c:ser>
          <c:idx val="1"/>
          <c:order val="1"/>
          <c:tx>
            <c:strRef>
              <c:f>ППиФК!$D$7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ППиФК!$B$15:$B$17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ППиФК!$D$15:$D$17</c:f>
              <c:numCache>
                <c:formatCode>General</c:formatCode>
                <c:ptCount val="3"/>
                <c:pt idx="0">
                  <c:v>80</c:v>
                </c:pt>
                <c:pt idx="1">
                  <c:v>90.6</c:v>
                </c:pt>
                <c:pt idx="2">
                  <c:v>86</c:v>
                </c:pt>
              </c:numCache>
            </c:numRef>
          </c:val>
        </c:ser>
        <c:ser>
          <c:idx val="2"/>
          <c:order val="2"/>
          <c:tx>
            <c:strRef>
              <c:f>ППиФК!$E$7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ППиФК!$B$15:$B$17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ППиФК!$E$15:$E$17</c:f>
              <c:numCache>
                <c:formatCode>General</c:formatCode>
                <c:ptCount val="3"/>
                <c:pt idx="0">
                  <c:v>85</c:v>
                </c:pt>
                <c:pt idx="1">
                  <c:v>85.7</c:v>
                </c:pt>
                <c:pt idx="2">
                  <c:v>85.3</c:v>
                </c:pt>
              </c:numCache>
            </c:numRef>
          </c:val>
        </c:ser>
        <c:ser>
          <c:idx val="3"/>
          <c:order val="3"/>
          <c:tx>
            <c:strRef>
              <c:f>ППиФК!$F$7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ППиФК!$B$15:$B$17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ППиФК!$F$15:$F$17</c:f>
              <c:numCache>
                <c:formatCode>General</c:formatCode>
                <c:ptCount val="3"/>
                <c:pt idx="0">
                  <c:v>85</c:v>
                </c:pt>
                <c:pt idx="1">
                  <c:v>85.7</c:v>
                </c:pt>
                <c:pt idx="2">
                  <c:v>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94720"/>
        <c:axId val="54641024"/>
      </c:barChart>
      <c:catAx>
        <c:axId val="4369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54641024"/>
        <c:crosses val="autoZero"/>
        <c:auto val="1"/>
        <c:lblAlgn val="ctr"/>
        <c:lblOffset val="100"/>
        <c:noMultiLvlLbl val="0"/>
      </c:catAx>
      <c:valAx>
        <c:axId val="546410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694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ППиФК!$C$7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ППиФК!$C$18</c:f>
              <c:numCache>
                <c:formatCode>General</c:formatCode>
                <c:ptCount val="1"/>
                <c:pt idx="0">
                  <c:v>87.1</c:v>
                </c:pt>
              </c:numCache>
            </c:numRef>
          </c:val>
        </c:ser>
        <c:ser>
          <c:idx val="1"/>
          <c:order val="1"/>
          <c:tx>
            <c:strRef>
              <c:f>ППиФК!$D$7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ППиФК!$D$18</c:f>
              <c:numCache>
                <c:formatCode>General</c:formatCode>
                <c:ptCount val="1"/>
                <c:pt idx="0">
                  <c:v>71.2</c:v>
                </c:pt>
              </c:numCache>
            </c:numRef>
          </c:val>
        </c:ser>
        <c:ser>
          <c:idx val="2"/>
          <c:order val="2"/>
          <c:tx>
            <c:strRef>
              <c:f>ППиФК!$E$7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ППиФК!$E$18</c:f>
              <c:numCache>
                <c:formatCode>General</c:formatCode>
                <c:ptCount val="1"/>
                <c:pt idx="0">
                  <c:v>83.5</c:v>
                </c:pt>
              </c:numCache>
            </c:numRef>
          </c:val>
        </c:ser>
        <c:ser>
          <c:idx val="3"/>
          <c:order val="3"/>
          <c:tx>
            <c:strRef>
              <c:f>ППиФК!$F$7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ППиФК!$F$18</c:f>
              <c:numCache>
                <c:formatCode>General</c:formatCode>
                <c:ptCount val="1"/>
                <c:pt idx="0">
                  <c:v>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07872"/>
        <c:axId val="43809408"/>
      </c:barChart>
      <c:catAx>
        <c:axId val="43807872"/>
        <c:scaling>
          <c:orientation val="minMax"/>
        </c:scaling>
        <c:delete val="1"/>
        <c:axPos val="b"/>
        <c:majorTickMark val="out"/>
        <c:minorTickMark val="none"/>
        <c:tickLblPos val="nextTo"/>
        <c:crossAx val="43809408"/>
        <c:crosses val="autoZero"/>
        <c:auto val="1"/>
        <c:lblAlgn val="ctr"/>
        <c:lblOffset val="100"/>
        <c:noMultiLvlLbl val="0"/>
      </c:catAx>
      <c:valAx>
        <c:axId val="4380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07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ИМИС!$C$4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ИМИС!$B$5:$B$10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ИМИС!$C$5:$C$10</c:f>
              <c:numCache>
                <c:formatCode>General</c:formatCode>
                <c:ptCount val="6"/>
                <c:pt idx="0">
                  <c:v>61.4</c:v>
                </c:pt>
                <c:pt idx="1">
                  <c:v>38</c:v>
                </c:pt>
                <c:pt idx="2">
                  <c:v>67.2</c:v>
                </c:pt>
                <c:pt idx="3">
                  <c:v>67.099999999999994</c:v>
                </c:pt>
                <c:pt idx="5">
                  <c:v>56.4</c:v>
                </c:pt>
              </c:numCache>
            </c:numRef>
          </c:val>
        </c:ser>
        <c:ser>
          <c:idx val="1"/>
          <c:order val="1"/>
          <c:tx>
            <c:strRef>
              <c:f>ИМИС!$D$4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ИМИС!$B$5:$B$10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ИМИС!$D$5:$D$10</c:f>
              <c:numCache>
                <c:formatCode>General</c:formatCode>
                <c:ptCount val="6"/>
                <c:pt idx="0">
                  <c:v>31.6</c:v>
                </c:pt>
                <c:pt idx="1">
                  <c:v>26.6</c:v>
                </c:pt>
                <c:pt idx="2">
                  <c:v>35.4</c:v>
                </c:pt>
                <c:pt idx="3">
                  <c:v>44.7</c:v>
                </c:pt>
                <c:pt idx="5">
                  <c:v>33</c:v>
                </c:pt>
              </c:numCache>
            </c:numRef>
          </c:val>
        </c:ser>
        <c:ser>
          <c:idx val="2"/>
          <c:order val="2"/>
          <c:tx>
            <c:strRef>
              <c:f>ИМИС!$E$4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ИМИС!$B$5:$B$10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ИМИС!$E$5:$E$10</c:f>
              <c:numCache>
                <c:formatCode>General</c:formatCode>
                <c:ptCount val="6"/>
                <c:pt idx="0">
                  <c:v>57.2</c:v>
                </c:pt>
                <c:pt idx="1">
                  <c:v>41.5</c:v>
                </c:pt>
                <c:pt idx="2">
                  <c:v>43.2</c:v>
                </c:pt>
                <c:pt idx="3">
                  <c:v>70.3</c:v>
                </c:pt>
                <c:pt idx="4">
                  <c:v>93.7</c:v>
                </c:pt>
                <c:pt idx="5">
                  <c:v>53.04</c:v>
                </c:pt>
              </c:numCache>
            </c:numRef>
          </c:val>
        </c:ser>
        <c:ser>
          <c:idx val="3"/>
          <c:order val="3"/>
          <c:tx>
            <c:strRef>
              <c:f>ИМИС!$F$4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ИМИС!$B$5:$B$10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ИМИС!$F$5:$F$10</c:f>
              <c:numCache>
                <c:formatCode>General</c:formatCode>
                <c:ptCount val="6"/>
                <c:pt idx="0">
                  <c:v>30.9</c:v>
                </c:pt>
                <c:pt idx="1">
                  <c:v>24.6</c:v>
                </c:pt>
                <c:pt idx="2">
                  <c:v>31.2</c:v>
                </c:pt>
                <c:pt idx="3">
                  <c:v>46.3</c:v>
                </c:pt>
                <c:pt idx="4">
                  <c:v>68.7</c:v>
                </c:pt>
                <c:pt idx="5">
                  <c:v>32.700000000000003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58432"/>
        <c:axId val="130259968"/>
      </c:barChart>
      <c:catAx>
        <c:axId val="13025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259968"/>
        <c:crosses val="autoZero"/>
        <c:auto val="1"/>
        <c:lblAlgn val="ctr"/>
        <c:lblOffset val="100"/>
        <c:noMultiLvlLbl val="0"/>
      </c:catAx>
      <c:valAx>
        <c:axId val="13025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258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ИМИС!$C$11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ИМИС!$B$12:$B$17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ИМИС!$C$12:$C$17</c:f>
              <c:numCache>
                <c:formatCode>General</c:formatCode>
                <c:ptCount val="6"/>
                <c:pt idx="0">
                  <c:v>59.2</c:v>
                </c:pt>
                <c:pt idx="1">
                  <c:v>41.5</c:v>
                </c:pt>
                <c:pt idx="2">
                  <c:v>47.6</c:v>
                </c:pt>
                <c:pt idx="3">
                  <c:v>66.599999999999994</c:v>
                </c:pt>
                <c:pt idx="4">
                  <c:v>64.7</c:v>
                </c:pt>
                <c:pt idx="5">
                  <c:v>52.3</c:v>
                </c:pt>
              </c:numCache>
            </c:numRef>
          </c:val>
        </c:ser>
        <c:ser>
          <c:idx val="1"/>
          <c:order val="1"/>
          <c:tx>
            <c:strRef>
              <c:f>ИМИС!$D$11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ИМИС!$B$12:$B$17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ИМИС!$D$12:$D$17</c:f>
              <c:numCache>
                <c:formatCode>General</c:formatCode>
                <c:ptCount val="6"/>
                <c:pt idx="0">
                  <c:v>26.5</c:v>
                </c:pt>
                <c:pt idx="1">
                  <c:v>24.5</c:v>
                </c:pt>
                <c:pt idx="2">
                  <c:v>4.7</c:v>
                </c:pt>
                <c:pt idx="3">
                  <c:v>33.299999999999997</c:v>
                </c:pt>
                <c:pt idx="4">
                  <c:v>58.8</c:v>
                </c:pt>
                <c:pt idx="5">
                  <c:v>26.8</c:v>
                </c:pt>
              </c:numCache>
            </c:numRef>
          </c:val>
        </c:ser>
        <c:ser>
          <c:idx val="2"/>
          <c:order val="2"/>
          <c:tx>
            <c:strRef>
              <c:f>ИМИС!$E$11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ИМИС!$B$12:$B$17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ИМИС!$E$12:$E$17</c:f>
              <c:numCache>
                <c:formatCode>General</c:formatCode>
                <c:ptCount val="6"/>
                <c:pt idx="0">
                  <c:v>77.5</c:v>
                </c:pt>
                <c:pt idx="1">
                  <c:v>40</c:v>
                </c:pt>
                <c:pt idx="2">
                  <c:v>39.1</c:v>
                </c:pt>
                <c:pt idx="3">
                  <c:v>80</c:v>
                </c:pt>
                <c:pt idx="4">
                  <c:v>66.599999999999994</c:v>
                </c:pt>
                <c:pt idx="5">
                  <c:v>55.1</c:v>
                </c:pt>
              </c:numCache>
            </c:numRef>
          </c:val>
        </c:ser>
        <c:ser>
          <c:idx val="3"/>
          <c:order val="3"/>
          <c:tx>
            <c:strRef>
              <c:f>ИМИС!$F$11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ИМИС!$B$12:$B$17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ИМИС!$F$12:$F$17</c:f>
              <c:numCache>
                <c:formatCode>General</c:formatCode>
                <c:ptCount val="6"/>
                <c:pt idx="0">
                  <c:v>65</c:v>
                </c:pt>
                <c:pt idx="1">
                  <c:v>20</c:v>
                </c:pt>
                <c:pt idx="2">
                  <c:v>30.4</c:v>
                </c:pt>
                <c:pt idx="3">
                  <c:v>35</c:v>
                </c:pt>
                <c:pt idx="4">
                  <c:v>66.599999999999994</c:v>
                </c:pt>
                <c:pt idx="5">
                  <c:v>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20896"/>
        <c:axId val="43585536"/>
      </c:barChart>
      <c:catAx>
        <c:axId val="4312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43585536"/>
        <c:crosses val="autoZero"/>
        <c:auto val="1"/>
        <c:lblAlgn val="ctr"/>
        <c:lblOffset val="100"/>
        <c:noMultiLvlLbl val="0"/>
      </c:catAx>
      <c:valAx>
        <c:axId val="435855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20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ИМИС!$C$18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ИМИС!$B$19:$B$21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ИМИС!$C$19:$C$21</c:f>
              <c:numCache>
                <c:formatCode>General</c:formatCode>
                <c:ptCount val="3"/>
                <c:pt idx="0">
                  <c:v>75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ИМИС!$D$18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ИМИС!$B$19:$B$21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ИМИС!$D$19:$D$21</c:f>
              <c:numCache>
                <c:formatCode>General</c:formatCode>
                <c:ptCount val="3"/>
                <c:pt idx="0">
                  <c:v>75</c:v>
                </c:pt>
                <c:pt idx="2">
                  <c:v>75</c:v>
                </c:pt>
              </c:numCache>
            </c:numRef>
          </c:val>
        </c:ser>
        <c:ser>
          <c:idx val="2"/>
          <c:order val="2"/>
          <c:tx>
            <c:strRef>
              <c:f>ИМИС!$E$18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ИМИС!$B$19:$B$21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ИМИС!$E$19:$E$21</c:f>
              <c:numCache>
                <c:formatCode>General</c:formatCode>
                <c:ptCount val="3"/>
                <c:pt idx="1">
                  <c:v>71.400000000000006</c:v>
                </c:pt>
                <c:pt idx="2">
                  <c:v>71.400000000000006</c:v>
                </c:pt>
              </c:numCache>
            </c:numRef>
          </c:val>
        </c:ser>
        <c:ser>
          <c:idx val="3"/>
          <c:order val="3"/>
          <c:tx>
            <c:strRef>
              <c:f>ИМИС!$F$18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ИМИС!$B$19:$B$21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ИМИС!$F$19:$F$21</c:f>
              <c:numCache>
                <c:formatCode>General</c:formatCode>
                <c:ptCount val="3"/>
                <c:pt idx="1">
                  <c:v>71.400000000000006</c:v>
                </c:pt>
                <c:pt idx="2">
                  <c:v>71.400000000000006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04352"/>
        <c:axId val="128805888"/>
      </c:barChart>
      <c:catAx>
        <c:axId val="12880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805888"/>
        <c:crosses val="autoZero"/>
        <c:auto val="1"/>
        <c:lblAlgn val="ctr"/>
        <c:lblOffset val="100"/>
        <c:noMultiLvlLbl val="0"/>
      </c:catAx>
      <c:valAx>
        <c:axId val="12880588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043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ИМИС!$C$4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ИМИС!$C$22</c:f>
              <c:numCache>
                <c:formatCode>General</c:formatCode>
                <c:ptCount val="1"/>
                <c:pt idx="0">
                  <c:v>55.5</c:v>
                </c:pt>
              </c:numCache>
            </c:numRef>
          </c:val>
        </c:ser>
        <c:ser>
          <c:idx val="1"/>
          <c:order val="1"/>
          <c:tx>
            <c:strRef>
              <c:f>ИМИС!$D$4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ИМИС!$D$22</c:f>
              <c:numCache>
                <c:formatCode>General</c:formatCode>
                <c:ptCount val="1"/>
                <c:pt idx="0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ИМИС!$E$4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ИМИС!$E$22</c:f>
              <c:numCache>
                <c:formatCode>General</c:formatCode>
                <c:ptCount val="1"/>
                <c:pt idx="0">
                  <c:v>53.5</c:v>
                </c:pt>
              </c:numCache>
            </c:numRef>
          </c:val>
        </c:ser>
        <c:ser>
          <c:idx val="3"/>
          <c:order val="3"/>
          <c:tx>
            <c:strRef>
              <c:f>ИМИС!$F$4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ИМИС!$F$22</c:f>
              <c:numCache>
                <c:formatCode>General</c:formatCode>
                <c:ptCount val="1"/>
                <c:pt idx="0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79296"/>
        <c:axId val="130436096"/>
      </c:barChart>
      <c:catAx>
        <c:axId val="128679296"/>
        <c:scaling>
          <c:orientation val="minMax"/>
        </c:scaling>
        <c:delete val="1"/>
        <c:axPos val="b"/>
        <c:majorTickMark val="out"/>
        <c:minorTickMark val="none"/>
        <c:tickLblPos val="nextTo"/>
        <c:crossAx val="130436096"/>
        <c:crosses val="autoZero"/>
        <c:auto val="1"/>
        <c:lblAlgn val="ctr"/>
        <c:lblOffset val="100"/>
        <c:noMultiLvlLbl val="0"/>
      </c:catAx>
      <c:valAx>
        <c:axId val="1304360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79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ИЭП!$C$6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ИЭП!$B$7:$B$11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ИЭП!$C$7:$C$11</c:f>
              <c:numCache>
                <c:formatCode>General</c:formatCode>
                <c:ptCount val="5"/>
                <c:pt idx="0">
                  <c:v>87.1</c:v>
                </c:pt>
                <c:pt idx="1">
                  <c:v>61.8</c:v>
                </c:pt>
                <c:pt idx="2">
                  <c:v>72.900000000000006</c:v>
                </c:pt>
                <c:pt idx="3">
                  <c:v>83</c:v>
                </c:pt>
                <c:pt idx="4">
                  <c:v>80.3</c:v>
                </c:pt>
              </c:numCache>
            </c:numRef>
          </c:val>
        </c:ser>
        <c:ser>
          <c:idx val="1"/>
          <c:order val="1"/>
          <c:tx>
            <c:strRef>
              <c:f>ИЭП!$D$6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ИЭП!$B$7:$B$11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ИЭП!$D$7:$D$11</c:f>
              <c:numCache>
                <c:formatCode>General</c:formatCode>
                <c:ptCount val="5"/>
                <c:pt idx="0">
                  <c:v>58.1</c:v>
                </c:pt>
                <c:pt idx="1">
                  <c:v>52.9</c:v>
                </c:pt>
                <c:pt idx="2">
                  <c:v>57.1</c:v>
                </c:pt>
                <c:pt idx="3">
                  <c:v>54</c:v>
                </c:pt>
                <c:pt idx="4">
                  <c:v>57.1</c:v>
                </c:pt>
              </c:numCache>
            </c:numRef>
          </c:val>
        </c:ser>
        <c:ser>
          <c:idx val="2"/>
          <c:order val="2"/>
          <c:tx>
            <c:strRef>
              <c:f>ИЭП!$E$6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ИЭП!$B$7:$B$11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ИЭП!$E$7:$E$11</c:f>
              <c:numCache>
                <c:formatCode>General</c:formatCode>
                <c:ptCount val="5"/>
                <c:pt idx="0">
                  <c:v>88</c:v>
                </c:pt>
                <c:pt idx="1">
                  <c:v>64.900000000000006</c:v>
                </c:pt>
                <c:pt idx="2">
                  <c:v>72.2</c:v>
                </c:pt>
                <c:pt idx="3">
                  <c:v>67.599999999999994</c:v>
                </c:pt>
                <c:pt idx="4">
                  <c:v>72.900000000000006</c:v>
                </c:pt>
              </c:numCache>
            </c:numRef>
          </c:val>
        </c:ser>
        <c:ser>
          <c:idx val="3"/>
          <c:order val="3"/>
          <c:tx>
            <c:strRef>
              <c:f>ИЭП!$F$6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ИЭП!$B$7:$B$11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ИЭП!$F$7:$F$11</c:f>
              <c:numCache>
                <c:formatCode>General</c:formatCode>
                <c:ptCount val="5"/>
                <c:pt idx="0">
                  <c:v>58.7</c:v>
                </c:pt>
                <c:pt idx="1">
                  <c:v>50.5</c:v>
                </c:pt>
                <c:pt idx="2">
                  <c:v>65.3</c:v>
                </c:pt>
                <c:pt idx="3">
                  <c:v>56.5</c:v>
                </c:pt>
                <c:pt idx="4">
                  <c:v>57.2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57664"/>
        <c:axId val="130747392"/>
      </c:barChart>
      <c:catAx>
        <c:axId val="13065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47392"/>
        <c:crosses val="autoZero"/>
        <c:auto val="1"/>
        <c:lblAlgn val="ctr"/>
        <c:lblOffset val="100"/>
        <c:noMultiLvlLbl val="0"/>
      </c:catAx>
      <c:valAx>
        <c:axId val="13074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657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ГУМИ!$C$13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ГУМИ!$B$14:$B$16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ГУМИ!$C$14:$C$16</c:f>
              <c:numCache>
                <c:formatCode>General</c:formatCode>
                <c:ptCount val="3"/>
                <c:pt idx="0">
                  <c:v>88</c:v>
                </c:pt>
                <c:pt idx="1">
                  <c:v>100</c:v>
                </c:pt>
                <c:pt idx="2">
                  <c:v>92</c:v>
                </c:pt>
              </c:numCache>
            </c:numRef>
          </c:val>
        </c:ser>
        <c:ser>
          <c:idx val="1"/>
          <c:order val="1"/>
          <c:tx>
            <c:strRef>
              <c:f>ГУМИ!$D$13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ГУМИ!$B$14:$B$16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ГУМИ!$D$14:$D$16</c:f>
              <c:numCache>
                <c:formatCode>General</c:formatCode>
                <c:ptCount val="3"/>
                <c:pt idx="0">
                  <c:v>71</c:v>
                </c:pt>
                <c:pt idx="1">
                  <c:v>86</c:v>
                </c:pt>
                <c:pt idx="2">
                  <c:v>83</c:v>
                </c:pt>
              </c:numCache>
            </c:numRef>
          </c:val>
        </c:ser>
        <c:ser>
          <c:idx val="2"/>
          <c:order val="2"/>
          <c:tx>
            <c:strRef>
              <c:f>ГУМИ!$E$13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ГУМИ!$B$14:$B$16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ГУМИ!$E$14:$E$16</c:f>
              <c:numCache>
                <c:formatCode>General</c:formatCode>
                <c:ptCount val="3"/>
                <c:pt idx="0">
                  <c:v>77</c:v>
                </c:pt>
                <c:pt idx="1">
                  <c:v>92</c:v>
                </c:pt>
                <c:pt idx="2">
                  <c:v>83</c:v>
                </c:pt>
              </c:numCache>
            </c:numRef>
          </c:val>
        </c:ser>
        <c:ser>
          <c:idx val="3"/>
          <c:order val="3"/>
          <c:tx>
            <c:strRef>
              <c:f>ГУМИ!$F$13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ГУМИ!$B$14:$B$16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ГУМИ!$F$14:$F$16</c:f>
              <c:numCache>
                <c:formatCode>General</c:formatCode>
                <c:ptCount val="3"/>
                <c:pt idx="0">
                  <c:v>73</c:v>
                </c:pt>
                <c:pt idx="1">
                  <c:v>85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25440"/>
        <c:axId val="40972288"/>
      </c:barChart>
      <c:catAx>
        <c:axId val="4092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40972288"/>
        <c:crosses val="autoZero"/>
        <c:auto val="1"/>
        <c:lblAlgn val="ctr"/>
        <c:lblOffset val="100"/>
        <c:noMultiLvlLbl val="0"/>
      </c:catAx>
      <c:valAx>
        <c:axId val="409722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25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ИЭП!$C$12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ИЭП!$B$13:$B$18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ИЭП!$C$13:$C$18</c:f>
              <c:numCache>
                <c:formatCode>General</c:formatCode>
                <c:ptCount val="6"/>
                <c:pt idx="0">
                  <c:v>82.4</c:v>
                </c:pt>
                <c:pt idx="1">
                  <c:v>80.5</c:v>
                </c:pt>
                <c:pt idx="2">
                  <c:v>65</c:v>
                </c:pt>
                <c:pt idx="3">
                  <c:v>65.099999999999994</c:v>
                </c:pt>
                <c:pt idx="4">
                  <c:v>89</c:v>
                </c:pt>
                <c:pt idx="5">
                  <c:v>76.5</c:v>
                </c:pt>
              </c:numCache>
            </c:numRef>
          </c:val>
        </c:ser>
        <c:ser>
          <c:idx val="1"/>
          <c:order val="1"/>
          <c:tx>
            <c:strRef>
              <c:f>ИЭП!$D$12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ИЭП!$B$13:$B$18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ИЭП!$D$13:$D$18</c:f>
              <c:numCache>
                <c:formatCode>General</c:formatCode>
                <c:ptCount val="6"/>
                <c:pt idx="0">
                  <c:v>32.4</c:v>
                </c:pt>
                <c:pt idx="1">
                  <c:v>46.3</c:v>
                </c:pt>
                <c:pt idx="2">
                  <c:v>50</c:v>
                </c:pt>
                <c:pt idx="3">
                  <c:v>46.5</c:v>
                </c:pt>
                <c:pt idx="4">
                  <c:v>56.5</c:v>
                </c:pt>
                <c:pt idx="5">
                  <c:v>47.1</c:v>
                </c:pt>
              </c:numCache>
            </c:numRef>
          </c:val>
        </c:ser>
        <c:ser>
          <c:idx val="2"/>
          <c:order val="2"/>
          <c:tx>
            <c:strRef>
              <c:f>ИЭП!$E$12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ИЭП!$B$13:$B$18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ИЭП!$E$13:$E$18</c:f>
              <c:numCache>
                <c:formatCode>General</c:formatCode>
                <c:ptCount val="6"/>
                <c:pt idx="0">
                  <c:v>79.099999999999994</c:v>
                </c:pt>
                <c:pt idx="1">
                  <c:v>76.5</c:v>
                </c:pt>
                <c:pt idx="2">
                  <c:v>75</c:v>
                </c:pt>
                <c:pt idx="3">
                  <c:v>62.2</c:v>
                </c:pt>
                <c:pt idx="4">
                  <c:v>97</c:v>
                </c:pt>
                <c:pt idx="5">
                  <c:v>79.900000000000006</c:v>
                </c:pt>
              </c:numCache>
            </c:numRef>
          </c:val>
        </c:ser>
        <c:ser>
          <c:idx val="3"/>
          <c:order val="3"/>
          <c:tx>
            <c:strRef>
              <c:f>ИЭП!$F$12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ИЭП!$B$13:$B$18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ИЭП!$F$13:$F$18</c:f>
              <c:numCache>
                <c:formatCode>General</c:formatCode>
                <c:ptCount val="6"/>
                <c:pt idx="0">
                  <c:v>18.600000000000001</c:v>
                </c:pt>
                <c:pt idx="1">
                  <c:v>61.8</c:v>
                </c:pt>
                <c:pt idx="2">
                  <c:v>55</c:v>
                </c:pt>
                <c:pt idx="3">
                  <c:v>43.2</c:v>
                </c:pt>
                <c:pt idx="4">
                  <c:v>63.3</c:v>
                </c:pt>
                <c:pt idx="5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32896"/>
        <c:axId val="43724800"/>
      </c:barChart>
      <c:catAx>
        <c:axId val="4363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43724800"/>
        <c:crosses val="autoZero"/>
        <c:auto val="1"/>
        <c:lblAlgn val="ctr"/>
        <c:lblOffset val="100"/>
        <c:noMultiLvlLbl val="0"/>
      </c:catAx>
      <c:valAx>
        <c:axId val="437248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632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ИЭП!$C$19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ИЭП!$B$20:$B$22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ИЭП!$C$20:$C$22</c:f>
              <c:numCache>
                <c:formatCode>General</c:formatCode>
                <c:ptCount val="3"/>
                <c:pt idx="0">
                  <c:v>83.3</c:v>
                </c:pt>
                <c:pt idx="2">
                  <c:v>83.3</c:v>
                </c:pt>
              </c:numCache>
            </c:numRef>
          </c:val>
        </c:ser>
        <c:ser>
          <c:idx val="1"/>
          <c:order val="1"/>
          <c:tx>
            <c:strRef>
              <c:f>ИЭП!$D$19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ИЭП!$B$20:$B$22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ИЭП!$D$20:$D$22</c:f>
              <c:numCache>
                <c:formatCode>General</c:formatCode>
                <c:ptCount val="3"/>
                <c:pt idx="0">
                  <c:v>83.3</c:v>
                </c:pt>
                <c:pt idx="2">
                  <c:v>83.3</c:v>
                </c:pt>
              </c:numCache>
            </c:numRef>
          </c:val>
        </c:ser>
        <c:ser>
          <c:idx val="2"/>
          <c:order val="2"/>
          <c:tx>
            <c:strRef>
              <c:f>ИЭП!$E$19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ИЭП!$B$20:$B$22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ИЭП!$E$20:$E$22</c:f>
              <c:numCache>
                <c:formatCode>General</c:formatCode>
                <c:ptCount val="3"/>
                <c:pt idx="0">
                  <c:v>78.5</c:v>
                </c:pt>
                <c:pt idx="1">
                  <c:v>83.3</c:v>
                </c:pt>
                <c:pt idx="2">
                  <c:v>81.2</c:v>
                </c:pt>
              </c:numCache>
            </c:numRef>
          </c:val>
        </c:ser>
        <c:ser>
          <c:idx val="3"/>
          <c:order val="3"/>
          <c:tx>
            <c:strRef>
              <c:f>ИЭП!$F$19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ИЭП!$B$20:$B$22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ИЭП!$F$20:$F$22</c:f>
              <c:numCache>
                <c:formatCode>General</c:formatCode>
                <c:ptCount val="3"/>
                <c:pt idx="0">
                  <c:v>57.1</c:v>
                </c:pt>
                <c:pt idx="1">
                  <c:v>72.2</c:v>
                </c:pt>
                <c:pt idx="2">
                  <c:v>65.599999999999994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19648"/>
        <c:axId val="43582592"/>
      </c:barChart>
      <c:catAx>
        <c:axId val="43019648"/>
        <c:scaling>
          <c:orientation val="minMax"/>
        </c:scaling>
        <c:delete val="0"/>
        <c:axPos val="b"/>
        <c:majorTickMark val="out"/>
        <c:minorTickMark val="none"/>
        <c:tickLblPos val="nextTo"/>
        <c:crossAx val="43582592"/>
        <c:crosses val="autoZero"/>
        <c:auto val="1"/>
        <c:lblAlgn val="ctr"/>
        <c:lblOffset val="100"/>
        <c:noMultiLvlLbl val="0"/>
      </c:catAx>
      <c:valAx>
        <c:axId val="435825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19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ИЭП!$C$19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ИЭП!$C$23</c:f>
              <c:numCache>
                <c:formatCode>General</c:formatCode>
                <c:ptCount val="1"/>
                <c:pt idx="0">
                  <c:v>79.099999999999994</c:v>
                </c:pt>
              </c:numCache>
            </c:numRef>
          </c:val>
        </c:ser>
        <c:ser>
          <c:idx val="1"/>
          <c:order val="1"/>
          <c:tx>
            <c:strRef>
              <c:f>ИЭП!$D$19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ИЭП!$D$23</c:f>
              <c:numCache>
                <c:formatCode>General</c:formatCode>
                <c:ptCount val="1"/>
                <c:pt idx="0">
                  <c:v>54.3</c:v>
                </c:pt>
              </c:numCache>
            </c:numRef>
          </c:val>
        </c:ser>
        <c:ser>
          <c:idx val="2"/>
          <c:order val="2"/>
          <c:tx>
            <c:strRef>
              <c:f>ИЭП!$E$19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ИЭП!$E$23</c:f>
              <c:numCache>
                <c:formatCode>General</c:formatCode>
                <c:ptCount val="1"/>
                <c:pt idx="0">
                  <c:v>75.7</c:v>
                </c:pt>
              </c:numCache>
            </c:numRef>
          </c:val>
        </c:ser>
        <c:ser>
          <c:idx val="3"/>
          <c:order val="3"/>
          <c:tx>
            <c:strRef>
              <c:f>ИЭП!$F$19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ИЭП!$F$23</c:f>
              <c:numCache>
                <c:formatCode>General</c:formatCode>
                <c:ptCount val="1"/>
                <c:pt idx="0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10720"/>
        <c:axId val="43805696"/>
      </c:barChart>
      <c:catAx>
        <c:axId val="43710720"/>
        <c:scaling>
          <c:orientation val="minMax"/>
        </c:scaling>
        <c:delete val="1"/>
        <c:axPos val="b"/>
        <c:majorTickMark val="out"/>
        <c:minorTickMark val="none"/>
        <c:tickLblPos val="nextTo"/>
        <c:crossAx val="43805696"/>
        <c:crosses val="autoZero"/>
        <c:auto val="1"/>
        <c:lblAlgn val="ctr"/>
        <c:lblOffset val="100"/>
        <c:noMultiLvlLbl val="0"/>
      </c:catAx>
      <c:valAx>
        <c:axId val="438056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710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ИИиА!$C$5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ИИиА!$B$6:$B$10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ИИиА!$C$6:$C$10</c:f>
              <c:numCache>
                <c:formatCode>General</c:formatCode>
                <c:ptCount val="5"/>
                <c:pt idx="0">
                  <c:v>44.6</c:v>
                </c:pt>
                <c:pt idx="1">
                  <c:v>41.3</c:v>
                </c:pt>
                <c:pt idx="2">
                  <c:v>42.5</c:v>
                </c:pt>
                <c:pt idx="3">
                  <c:v>67.5</c:v>
                </c:pt>
                <c:pt idx="4">
                  <c:v>47.2</c:v>
                </c:pt>
              </c:numCache>
            </c:numRef>
          </c:val>
        </c:ser>
        <c:ser>
          <c:idx val="1"/>
          <c:order val="1"/>
          <c:tx>
            <c:strRef>
              <c:f>ИИиА!$D$5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ИИиА!$B$6:$B$10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ИИиА!$D$6:$D$10</c:f>
              <c:numCache>
                <c:formatCode>General</c:formatCode>
                <c:ptCount val="5"/>
                <c:pt idx="0">
                  <c:v>24.6</c:v>
                </c:pt>
                <c:pt idx="1">
                  <c:v>31.6</c:v>
                </c:pt>
                <c:pt idx="2">
                  <c:v>35</c:v>
                </c:pt>
                <c:pt idx="3">
                  <c:v>45</c:v>
                </c:pt>
                <c:pt idx="4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ИИиА!$E$5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ИИиА!$B$6:$B$10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ИИиА!$E$6:$E$10</c:f>
              <c:numCache>
                <c:formatCode>General</c:formatCode>
                <c:ptCount val="5"/>
                <c:pt idx="0">
                  <c:v>51.9</c:v>
                </c:pt>
                <c:pt idx="1">
                  <c:v>52.9</c:v>
                </c:pt>
                <c:pt idx="2">
                  <c:v>50.4</c:v>
                </c:pt>
                <c:pt idx="3">
                  <c:v>65.7</c:v>
                </c:pt>
                <c:pt idx="4">
                  <c:v>53.9</c:v>
                </c:pt>
              </c:numCache>
            </c:numRef>
          </c:val>
        </c:ser>
        <c:ser>
          <c:idx val="3"/>
          <c:order val="3"/>
          <c:tx>
            <c:strRef>
              <c:f>ИИиА!$F$5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ИИиА!$B$6:$B$10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ИИиА!$F$6:$F$10</c:f>
              <c:numCache>
                <c:formatCode>General</c:formatCode>
                <c:ptCount val="5"/>
                <c:pt idx="0">
                  <c:v>15.7</c:v>
                </c:pt>
                <c:pt idx="1">
                  <c:v>24.5</c:v>
                </c:pt>
                <c:pt idx="2">
                  <c:v>29.7</c:v>
                </c:pt>
                <c:pt idx="3">
                  <c:v>38.1</c:v>
                </c:pt>
                <c:pt idx="4">
                  <c:v>25.1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17440"/>
        <c:axId val="50719360"/>
      </c:barChart>
      <c:catAx>
        <c:axId val="5071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50719360"/>
        <c:crosses val="autoZero"/>
        <c:auto val="1"/>
        <c:lblAlgn val="ctr"/>
        <c:lblOffset val="100"/>
        <c:noMultiLvlLbl val="0"/>
      </c:catAx>
      <c:valAx>
        <c:axId val="507193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17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ИИиА!$C$11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ИИиА!$B$12:$B$16</c:f>
              <c:strCache>
                <c:ptCount val="5"/>
                <c:pt idx="0">
                  <c:v>1 КУРС</c:v>
                </c:pt>
                <c:pt idx="1">
                  <c:v>3 КУРС</c:v>
                </c:pt>
                <c:pt idx="2">
                  <c:v>4 КУРС</c:v>
                </c:pt>
                <c:pt idx="3">
                  <c:v>5 КУРС</c:v>
                </c:pt>
                <c:pt idx="4">
                  <c:v>ИТОГО</c:v>
                </c:pt>
              </c:strCache>
            </c:strRef>
          </c:cat>
          <c:val>
            <c:numRef>
              <c:f>ИИиА!$C$12:$C$16</c:f>
              <c:numCache>
                <c:formatCode>General</c:formatCode>
                <c:ptCount val="5"/>
                <c:pt idx="0">
                  <c:v>52.6</c:v>
                </c:pt>
                <c:pt idx="1">
                  <c:v>77.7</c:v>
                </c:pt>
                <c:pt idx="2">
                  <c:v>100</c:v>
                </c:pt>
                <c:pt idx="3">
                  <c:v>92.3</c:v>
                </c:pt>
                <c:pt idx="4">
                  <c:v>74.47</c:v>
                </c:pt>
              </c:numCache>
            </c:numRef>
          </c:val>
        </c:ser>
        <c:ser>
          <c:idx val="1"/>
          <c:order val="1"/>
          <c:tx>
            <c:strRef>
              <c:f>ИИиА!$D$11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ИИиА!$B$12:$B$16</c:f>
              <c:strCache>
                <c:ptCount val="5"/>
                <c:pt idx="0">
                  <c:v>1 КУРС</c:v>
                </c:pt>
                <c:pt idx="1">
                  <c:v>3 КУРС</c:v>
                </c:pt>
                <c:pt idx="2">
                  <c:v>4 КУРС</c:v>
                </c:pt>
                <c:pt idx="3">
                  <c:v>5 КУРС</c:v>
                </c:pt>
                <c:pt idx="4">
                  <c:v>ИТОГО</c:v>
                </c:pt>
              </c:strCache>
            </c:strRef>
          </c:cat>
          <c:val>
            <c:numRef>
              <c:f>ИИиА!$D$12:$D$16</c:f>
              <c:numCache>
                <c:formatCode>General</c:formatCode>
                <c:ptCount val="5"/>
                <c:pt idx="0">
                  <c:v>55.3</c:v>
                </c:pt>
                <c:pt idx="1">
                  <c:v>66.599999999999994</c:v>
                </c:pt>
                <c:pt idx="2">
                  <c:v>100</c:v>
                </c:pt>
                <c:pt idx="3">
                  <c:v>76.900000000000006</c:v>
                </c:pt>
                <c:pt idx="4">
                  <c:v>55.3</c:v>
                </c:pt>
              </c:numCache>
            </c:numRef>
          </c:val>
        </c:ser>
        <c:ser>
          <c:idx val="2"/>
          <c:order val="2"/>
          <c:tx>
            <c:strRef>
              <c:f>ИИиА!$E$11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ИИиА!$B$12:$B$16</c:f>
              <c:strCache>
                <c:ptCount val="5"/>
                <c:pt idx="0">
                  <c:v>1 КУРС</c:v>
                </c:pt>
                <c:pt idx="1">
                  <c:v>3 КУРС</c:v>
                </c:pt>
                <c:pt idx="2">
                  <c:v>4 КУРС</c:v>
                </c:pt>
                <c:pt idx="3">
                  <c:v>5 КУРС</c:v>
                </c:pt>
                <c:pt idx="4">
                  <c:v>ИТОГО</c:v>
                </c:pt>
              </c:strCache>
            </c:strRef>
          </c:cat>
          <c:val>
            <c:numRef>
              <c:f>ИИиА!$E$12:$E$16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72.2</c:v>
                </c:pt>
                <c:pt idx="2">
                  <c:v>44.4</c:v>
                </c:pt>
                <c:pt idx="3">
                  <c:v>100</c:v>
                </c:pt>
                <c:pt idx="4">
                  <c:v>62.5</c:v>
                </c:pt>
              </c:numCache>
            </c:numRef>
          </c:val>
        </c:ser>
        <c:ser>
          <c:idx val="3"/>
          <c:order val="3"/>
          <c:tx>
            <c:strRef>
              <c:f>ИИиА!$F$11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ИИиА!$B$12:$B$16</c:f>
              <c:strCache>
                <c:ptCount val="5"/>
                <c:pt idx="0">
                  <c:v>1 КУРС</c:v>
                </c:pt>
                <c:pt idx="1">
                  <c:v>3 КУРС</c:v>
                </c:pt>
                <c:pt idx="2">
                  <c:v>4 КУРС</c:v>
                </c:pt>
                <c:pt idx="3">
                  <c:v>5 КУРС</c:v>
                </c:pt>
                <c:pt idx="4">
                  <c:v>ИТОГО</c:v>
                </c:pt>
              </c:strCache>
            </c:strRef>
          </c:cat>
          <c:val>
            <c:numRef>
              <c:f>ИИиА!$F$12:$F$16</c:f>
              <c:numCache>
                <c:formatCode>General</c:formatCode>
                <c:ptCount val="5"/>
                <c:pt idx="0">
                  <c:v>11.1</c:v>
                </c:pt>
                <c:pt idx="1">
                  <c:v>72.2</c:v>
                </c:pt>
                <c:pt idx="2">
                  <c:v>44.4</c:v>
                </c:pt>
                <c:pt idx="3">
                  <c:v>100</c:v>
                </c:pt>
                <c:pt idx="4">
                  <c:v>56.9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86144"/>
        <c:axId val="50887680"/>
      </c:barChart>
      <c:catAx>
        <c:axId val="5088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50887680"/>
        <c:crosses val="autoZero"/>
        <c:auto val="1"/>
        <c:lblAlgn val="ctr"/>
        <c:lblOffset val="100"/>
        <c:noMultiLvlLbl val="0"/>
      </c:catAx>
      <c:valAx>
        <c:axId val="508876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88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ИИиА!$C$17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ИИиА!$B$18:$B$20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ИИиА!$C$18:$C$20</c:f>
              <c:numCache>
                <c:formatCode>General</c:formatCode>
                <c:ptCount val="3"/>
                <c:pt idx="0">
                  <c:v>50</c:v>
                </c:pt>
                <c:pt idx="1">
                  <c:v>66.599999999999994</c:v>
                </c:pt>
                <c:pt idx="2">
                  <c:v>59.2</c:v>
                </c:pt>
              </c:numCache>
            </c:numRef>
          </c:val>
        </c:ser>
        <c:ser>
          <c:idx val="1"/>
          <c:order val="1"/>
          <c:tx>
            <c:strRef>
              <c:f>ИИиА!$D$17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ИИиА!$B$18:$B$20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ИИиА!$D$18:$D$20</c:f>
              <c:numCache>
                <c:formatCode>General</c:formatCode>
                <c:ptCount val="3"/>
                <c:pt idx="0">
                  <c:v>25</c:v>
                </c:pt>
                <c:pt idx="1">
                  <c:v>53.3</c:v>
                </c:pt>
                <c:pt idx="2">
                  <c:v>40.700000000000003</c:v>
                </c:pt>
              </c:numCache>
            </c:numRef>
          </c:val>
        </c:ser>
        <c:ser>
          <c:idx val="2"/>
          <c:order val="2"/>
          <c:tx>
            <c:strRef>
              <c:f>ИИиА!$E$17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ИИиА!$B$18:$B$20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ИИиА!$E$18:$E$20</c:f>
              <c:numCache>
                <c:formatCode>General</c:formatCode>
                <c:ptCount val="3"/>
                <c:pt idx="0">
                  <c:v>55</c:v>
                </c:pt>
                <c:pt idx="1">
                  <c:v>90.9</c:v>
                </c:pt>
                <c:pt idx="2">
                  <c:v>72.900000000000006</c:v>
                </c:pt>
              </c:numCache>
            </c:numRef>
          </c:val>
        </c:ser>
        <c:ser>
          <c:idx val="3"/>
          <c:order val="3"/>
          <c:tx>
            <c:strRef>
              <c:f>ИИиА!$F$17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ИИиА!$B$18:$B$20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ИИиА!$F$18:$F$20</c:f>
              <c:numCache>
                <c:formatCode>General</c:formatCode>
                <c:ptCount val="3"/>
                <c:pt idx="0">
                  <c:v>15</c:v>
                </c:pt>
                <c:pt idx="1">
                  <c:v>27.2</c:v>
                </c:pt>
                <c:pt idx="2">
                  <c:v>21.1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41920"/>
        <c:axId val="52535680"/>
      </c:barChart>
      <c:catAx>
        <c:axId val="5064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52535680"/>
        <c:crosses val="autoZero"/>
        <c:auto val="1"/>
        <c:lblAlgn val="ctr"/>
        <c:lblOffset val="100"/>
        <c:noMultiLvlLbl val="0"/>
      </c:catAx>
      <c:valAx>
        <c:axId val="5253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41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ИИиА!$C$17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ИИиА!$C$21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1"/>
          <c:order val="1"/>
          <c:tx>
            <c:strRef>
              <c:f>ИИиА!$D$17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ИИиА!$D$21</c:f>
              <c:numCache>
                <c:formatCode>General</c:formatCode>
                <c:ptCount val="1"/>
                <c:pt idx="0">
                  <c:v>33.5</c:v>
                </c:pt>
              </c:numCache>
            </c:numRef>
          </c:val>
        </c:ser>
        <c:ser>
          <c:idx val="2"/>
          <c:order val="2"/>
          <c:tx>
            <c:strRef>
              <c:f>ИИиА!$E$17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ИИиА!$E$21</c:f>
              <c:numCache>
                <c:formatCode>General</c:formatCode>
                <c:ptCount val="1"/>
                <c:pt idx="0">
                  <c:v>63.7</c:v>
                </c:pt>
              </c:numCache>
            </c:numRef>
          </c:val>
        </c:ser>
        <c:ser>
          <c:idx val="3"/>
          <c:order val="3"/>
          <c:tx>
            <c:strRef>
              <c:f>ИИиА!$F$17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ИИиА!$F$21</c:f>
              <c:numCache>
                <c:formatCode>General</c:formatCode>
                <c:ptCount val="1"/>
                <c:pt idx="0">
                  <c:v>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43488"/>
        <c:axId val="50712576"/>
      </c:barChart>
      <c:catAx>
        <c:axId val="4374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50712576"/>
        <c:crosses val="autoZero"/>
        <c:auto val="1"/>
        <c:lblAlgn val="ctr"/>
        <c:lblOffset val="100"/>
        <c:noMultiLvlLbl val="0"/>
      </c:catAx>
      <c:valAx>
        <c:axId val="507125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743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БИОТЕХ!$D$5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БИОТЕХ!$C$6:$C$10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БИОТЕХ!$D$6:$D$10</c:f>
              <c:numCache>
                <c:formatCode>General</c:formatCode>
                <c:ptCount val="5"/>
                <c:pt idx="0">
                  <c:v>87.7</c:v>
                </c:pt>
                <c:pt idx="1">
                  <c:v>96.6</c:v>
                </c:pt>
                <c:pt idx="2">
                  <c:v>69.2</c:v>
                </c:pt>
                <c:pt idx="3">
                  <c:v>78.5</c:v>
                </c:pt>
                <c:pt idx="4">
                  <c:v>84.3</c:v>
                </c:pt>
              </c:numCache>
            </c:numRef>
          </c:val>
        </c:ser>
        <c:ser>
          <c:idx val="1"/>
          <c:order val="1"/>
          <c:tx>
            <c:strRef>
              <c:f>БИОТЕХ!$E$5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БИОТЕХ!$C$6:$C$10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БИОТЕХ!$E$6:$E$10</c:f>
              <c:numCache>
                <c:formatCode>General</c:formatCode>
                <c:ptCount val="5"/>
                <c:pt idx="0">
                  <c:v>59.2</c:v>
                </c:pt>
                <c:pt idx="1">
                  <c:v>80</c:v>
                </c:pt>
                <c:pt idx="2">
                  <c:v>61.5</c:v>
                </c:pt>
                <c:pt idx="3">
                  <c:v>55.3</c:v>
                </c:pt>
                <c:pt idx="4">
                  <c:v>64.7</c:v>
                </c:pt>
              </c:numCache>
            </c:numRef>
          </c:val>
        </c:ser>
        <c:ser>
          <c:idx val="2"/>
          <c:order val="2"/>
          <c:tx>
            <c:strRef>
              <c:f>БИОТЕХ!$F$5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БИОТЕХ!$C$6:$C$10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БИОТЕХ!$F$6:$F$10</c:f>
              <c:numCache>
                <c:formatCode>General</c:formatCode>
                <c:ptCount val="5"/>
                <c:pt idx="0">
                  <c:v>60</c:v>
                </c:pt>
                <c:pt idx="1">
                  <c:v>69.7</c:v>
                </c:pt>
                <c:pt idx="2">
                  <c:v>87</c:v>
                </c:pt>
                <c:pt idx="3">
                  <c:v>67.5</c:v>
                </c:pt>
                <c:pt idx="4">
                  <c:v>70.3</c:v>
                </c:pt>
              </c:numCache>
            </c:numRef>
          </c:val>
        </c:ser>
        <c:ser>
          <c:idx val="3"/>
          <c:order val="3"/>
          <c:tx>
            <c:strRef>
              <c:f>БИОТЕХ!$G$5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БИОТЕХ!$C$6:$C$10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БИОТЕХ!$G$6:$G$10</c:f>
              <c:numCache>
                <c:formatCode>General</c:formatCode>
                <c:ptCount val="5"/>
                <c:pt idx="0">
                  <c:v>30.4</c:v>
                </c:pt>
                <c:pt idx="1">
                  <c:v>58</c:v>
                </c:pt>
                <c:pt idx="2">
                  <c:v>67.7</c:v>
                </c:pt>
                <c:pt idx="3">
                  <c:v>46.6</c:v>
                </c:pt>
                <c:pt idx="4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07392"/>
        <c:axId val="52679040"/>
      </c:barChart>
      <c:catAx>
        <c:axId val="5090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52679040"/>
        <c:crosses val="autoZero"/>
        <c:auto val="1"/>
        <c:lblAlgn val="ctr"/>
        <c:lblOffset val="100"/>
        <c:noMultiLvlLbl val="0"/>
      </c:catAx>
      <c:valAx>
        <c:axId val="526790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907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БИОТЕХ!$D$11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БИОТЕХ!$C$12:$C$14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БИОТЕХ!$D$12:$D$14</c:f>
              <c:numCache>
                <c:formatCode>General</c:formatCode>
                <c:ptCount val="3"/>
                <c:pt idx="0">
                  <c:v>41.6</c:v>
                </c:pt>
                <c:pt idx="1">
                  <c:v>81.8</c:v>
                </c:pt>
                <c:pt idx="2">
                  <c:v>60.8</c:v>
                </c:pt>
              </c:numCache>
            </c:numRef>
          </c:val>
        </c:ser>
        <c:ser>
          <c:idx val="1"/>
          <c:order val="1"/>
          <c:tx>
            <c:strRef>
              <c:f>БИОТЕХ!$E$11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БИОТЕХ!$C$12:$C$14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БИОТЕХ!$E$12:$E$14</c:f>
              <c:numCache>
                <c:formatCode>General</c:formatCode>
                <c:ptCount val="3"/>
                <c:pt idx="0">
                  <c:v>41.6</c:v>
                </c:pt>
                <c:pt idx="1">
                  <c:v>81.8</c:v>
                </c:pt>
                <c:pt idx="2">
                  <c:v>60.8</c:v>
                </c:pt>
              </c:numCache>
            </c:numRef>
          </c:val>
        </c:ser>
        <c:ser>
          <c:idx val="2"/>
          <c:order val="2"/>
          <c:tx>
            <c:strRef>
              <c:f>БИОТЕХ!$F$11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БИОТЕХ!$C$12:$C$14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БИОТЕХ!$F$12:$F$14</c:f>
              <c:numCache>
                <c:formatCode>General</c:formatCode>
                <c:ptCount val="3"/>
                <c:pt idx="0">
                  <c:v>76.400000000000006</c:v>
                </c:pt>
                <c:pt idx="1">
                  <c:v>71.400000000000006</c:v>
                </c:pt>
                <c:pt idx="2">
                  <c:v>74.2</c:v>
                </c:pt>
              </c:numCache>
            </c:numRef>
          </c:val>
        </c:ser>
        <c:ser>
          <c:idx val="3"/>
          <c:order val="3"/>
          <c:tx>
            <c:strRef>
              <c:f>БИОТЕХ!$G$11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БИОТЕХ!$C$12:$C$14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БИОТЕХ!$G$12:$G$14</c:f>
              <c:numCache>
                <c:formatCode>General</c:formatCode>
                <c:ptCount val="3"/>
                <c:pt idx="0">
                  <c:v>41.2</c:v>
                </c:pt>
                <c:pt idx="1">
                  <c:v>42.8</c:v>
                </c:pt>
                <c:pt idx="2">
                  <c:v>41.9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10944"/>
        <c:axId val="50917760"/>
      </c:barChart>
      <c:catAx>
        <c:axId val="5061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50917760"/>
        <c:crosses val="autoZero"/>
        <c:auto val="1"/>
        <c:lblAlgn val="ctr"/>
        <c:lblOffset val="100"/>
        <c:noMultiLvlLbl val="0"/>
      </c:catAx>
      <c:valAx>
        <c:axId val="509177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10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БИОТЕХ!$D$11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БИОТЕХ!$D$15</c:f>
              <c:numCache>
                <c:formatCode>General</c:formatCode>
                <c:ptCount val="1"/>
                <c:pt idx="0">
                  <c:v>81.900000000000006</c:v>
                </c:pt>
              </c:numCache>
            </c:numRef>
          </c:val>
        </c:ser>
        <c:ser>
          <c:idx val="1"/>
          <c:order val="1"/>
          <c:tx>
            <c:strRef>
              <c:f>БИОТЕХ!$E$11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БИОТЕХ!$E$15</c:f>
              <c:numCache>
                <c:formatCode>General</c:formatCode>
                <c:ptCount val="1"/>
                <c:pt idx="0">
                  <c:v>64.3</c:v>
                </c:pt>
              </c:numCache>
            </c:numRef>
          </c:val>
        </c:ser>
        <c:ser>
          <c:idx val="2"/>
          <c:order val="2"/>
          <c:tx>
            <c:strRef>
              <c:f>БИОТЕХ!$F$11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БИОТЕХ!$F$15</c:f>
              <c:numCache>
                <c:formatCode>General</c:formatCode>
                <c:ptCount val="1"/>
                <c:pt idx="0">
                  <c:v>70.8</c:v>
                </c:pt>
              </c:numCache>
            </c:numRef>
          </c:val>
        </c:ser>
        <c:ser>
          <c:idx val="3"/>
          <c:order val="3"/>
          <c:tx>
            <c:strRef>
              <c:f>БИОТЕХ!$G$11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БИОТЕХ!$G$15</c:f>
              <c:numCache>
                <c:formatCode>General</c:formatCode>
                <c:ptCount val="1"/>
                <c:pt idx="0">
                  <c:v>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34560"/>
        <c:axId val="50036096"/>
      </c:barChart>
      <c:catAx>
        <c:axId val="50034560"/>
        <c:scaling>
          <c:orientation val="minMax"/>
        </c:scaling>
        <c:delete val="1"/>
        <c:axPos val="b"/>
        <c:majorTickMark val="out"/>
        <c:minorTickMark val="none"/>
        <c:tickLblPos val="nextTo"/>
        <c:crossAx val="50036096"/>
        <c:crosses val="autoZero"/>
        <c:auto val="1"/>
        <c:lblAlgn val="ctr"/>
        <c:lblOffset val="100"/>
        <c:noMultiLvlLbl val="0"/>
      </c:catAx>
      <c:valAx>
        <c:axId val="500360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34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ГУМИ!$C$13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ГУМИ!$C$17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1"/>
          <c:order val="1"/>
          <c:tx>
            <c:strRef>
              <c:f>ГУМИ!$D$13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ГУМИ!$D$17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2"/>
          <c:order val="2"/>
          <c:tx>
            <c:strRef>
              <c:f>ГУМИ!$E$13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ГУМИ!$E$17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3"/>
          <c:order val="3"/>
          <c:tx>
            <c:strRef>
              <c:f>ГУМИ!$F$13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ГУМИ!$F$17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76800"/>
        <c:axId val="43678336"/>
      </c:barChart>
      <c:catAx>
        <c:axId val="43676800"/>
        <c:scaling>
          <c:orientation val="minMax"/>
        </c:scaling>
        <c:delete val="1"/>
        <c:axPos val="b"/>
        <c:majorTickMark val="out"/>
        <c:minorTickMark val="none"/>
        <c:tickLblPos val="nextTo"/>
        <c:crossAx val="43678336"/>
        <c:crosses val="autoZero"/>
        <c:auto val="1"/>
        <c:lblAlgn val="ctr"/>
        <c:lblOffset val="100"/>
        <c:noMultiLvlLbl val="0"/>
      </c:catAx>
      <c:valAx>
        <c:axId val="436783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676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'Лист3 (2)'!$C$7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'Лист3 (2)'!$B$8:$B$15</c:f>
              <c:strCache>
                <c:ptCount val="8"/>
                <c:pt idx="0">
                  <c:v>ГИ</c:v>
                </c:pt>
                <c:pt idx="1">
                  <c:v>ИЕН</c:v>
                </c:pt>
                <c:pt idx="2">
                  <c:v>ПИ</c:v>
                </c:pt>
                <c:pt idx="3">
                  <c:v>ППиФК</c:v>
                </c:pt>
                <c:pt idx="4">
                  <c:v>ИМиИС</c:v>
                </c:pt>
                <c:pt idx="5">
                  <c:v>ИЭиП</c:v>
                </c:pt>
                <c:pt idx="6">
                  <c:v>ИИиА</c:v>
                </c:pt>
                <c:pt idx="7">
                  <c:v>ИБ</c:v>
                </c:pt>
              </c:strCache>
            </c:strRef>
          </c:cat>
          <c:val>
            <c:numRef>
              <c:f>'Лист3 (2)'!$C$8:$C$15</c:f>
              <c:numCache>
                <c:formatCode>General</c:formatCode>
                <c:ptCount val="8"/>
                <c:pt idx="0">
                  <c:v>82</c:v>
                </c:pt>
                <c:pt idx="1">
                  <c:v>70.599999999999994</c:v>
                </c:pt>
                <c:pt idx="2">
                  <c:v>67.5</c:v>
                </c:pt>
                <c:pt idx="3">
                  <c:v>87.1</c:v>
                </c:pt>
                <c:pt idx="4">
                  <c:v>55.5</c:v>
                </c:pt>
                <c:pt idx="5">
                  <c:v>79.099999999999994</c:v>
                </c:pt>
                <c:pt idx="6">
                  <c:v>49</c:v>
                </c:pt>
                <c:pt idx="7">
                  <c:v>81.900000000000006</c:v>
                </c:pt>
              </c:numCache>
            </c:numRef>
          </c:val>
        </c:ser>
        <c:ser>
          <c:idx val="1"/>
          <c:order val="1"/>
          <c:tx>
            <c:strRef>
              <c:f>'Лист3 (2)'!$D$7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'Лист3 (2)'!$B$8:$B$15</c:f>
              <c:strCache>
                <c:ptCount val="8"/>
                <c:pt idx="0">
                  <c:v>ГИ</c:v>
                </c:pt>
                <c:pt idx="1">
                  <c:v>ИЕН</c:v>
                </c:pt>
                <c:pt idx="2">
                  <c:v>ПИ</c:v>
                </c:pt>
                <c:pt idx="3">
                  <c:v>ППиФК</c:v>
                </c:pt>
                <c:pt idx="4">
                  <c:v>ИМиИС</c:v>
                </c:pt>
                <c:pt idx="5">
                  <c:v>ИЭиП</c:v>
                </c:pt>
                <c:pt idx="6">
                  <c:v>ИИиА</c:v>
                </c:pt>
                <c:pt idx="7">
                  <c:v>ИБ</c:v>
                </c:pt>
              </c:strCache>
            </c:strRef>
          </c:cat>
          <c:val>
            <c:numRef>
              <c:f>'Лист3 (2)'!$D$8:$D$15</c:f>
              <c:numCache>
                <c:formatCode>General</c:formatCode>
                <c:ptCount val="8"/>
                <c:pt idx="0">
                  <c:v>64</c:v>
                </c:pt>
                <c:pt idx="1">
                  <c:v>55</c:v>
                </c:pt>
                <c:pt idx="2">
                  <c:v>51.7</c:v>
                </c:pt>
                <c:pt idx="3">
                  <c:v>71.2</c:v>
                </c:pt>
                <c:pt idx="4">
                  <c:v>31.6</c:v>
                </c:pt>
                <c:pt idx="5">
                  <c:v>54.3</c:v>
                </c:pt>
                <c:pt idx="6">
                  <c:v>33.5</c:v>
                </c:pt>
                <c:pt idx="7">
                  <c:v>64.3</c:v>
                </c:pt>
              </c:numCache>
            </c:numRef>
          </c:val>
        </c:ser>
        <c:ser>
          <c:idx val="2"/>
          <c:order val="2"/>
          <c:tx>
            <c:strRef>
              <c:f>'Лист3 (2)'!$E$7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'Лист3 (2)'!$B$8:$B$15</c:f>
              <c:strCache>
                <c:ptCount val="8"/>
                <c:pt idx="0">
                  <c:v>ГИ</c:v>
                </c:pt>
                <c:pt idx="1">
                  <c:v>ИЕН</c:v>
                </c:pt>
                <c:pt idx="2">
                  <c:v>ПИ</c:v>
                </c:pt>
                <c:pt idx="3">
                  <c:v>ППиФК</c:v>
                </c:pt>
                <c:pt idx="4">
                  <c:v>ИМиИС</c:v>
                </c:pt>
                <c:pt idx="5">
                  <c:v>ИЭиП</c:v>
                </c:pt>
                <c:pt idx="6">
                  <c:v>ИИиА</c:v>
                </c:pt>
                <c:pt idx="7">
                  <c:v>ИБ</c:v>
                </c:pt>
              </c:strCache>
            </c:strRef>
          </c:cat>
          <c:val>
            <c:numRef>
              <c:f>'Лист3 (2)'!$E$8:$E$15</c:f>
              <c:numCache>
                <c:formatCode>General</c:formatCode>
                <c:ptCount val="8"/>
                <c:pt idx="0">
                  <c:v>79</c:v>
                </c:pt>
                <c:pt idx="1">
                  <c:v>83.4</c:v>
                </c:pt>
                <c:pt idx="2">
                  <c:v>64.13</c:v>
                </c:pt>
                <c:pt idx="3">
                  <c:v>83.5</c:v>
                </c:pt>
                <c:pt idx="4">
                  <c:v>53.5</c:v>
                </c:pt>
                <c:pt idx="5">
                  <c:v>75.7</c:v>
                </c:pt>
                <c:pt idx="6">
                  <c:v>63.7</c:v>
                </c:pt>
                <c:pt idx="7">
                  <c:v>70.8</c:v>
                </c:pt>
              </c:numCache>
            </c:numRef>
          </c:val>
        </c:ser>
        <c:ser>
          <c:idx val="3"/>
          <c:order val="3"/>
          <c:tx>
            <c:strRef>
              <c:f>'Лист3 (2)'!$F$7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'Лист3 (2)'!$B$8:$B$15</c:f>
              <c:strCache>
                <c:ptCount val="8"/>
                <c:pt idx="0">
                  <c:v>ГИ</c:v>
                </c:pt>
                <c:pt idx="1">
                  <c:v>ИЕН</c:v>
                </c:pt>
                <c:pt idx="2">
                  <c:v>ПИ</c:v>
                </c:pt>
                <c:pt idx="3">
                  <c:v>ППиФК</c:v>
                </c:pt>
                <c:pt idx="4">
                  <c:v>ИМиИС</c:v>
                </c:pt>
                <c:pt idx="5">
                  <c:v>ИЭиП</c:v>
                </c:pt>
                <c:pt idx="6">
                  <c:v>ИИиА</c:v>
                </c:pt>
                <c:pt idx="7">
                  <c:v>ИБ</c:v>
                </c:pt>
              </c:strCache>
            </c:strRef>
          </c:cat>
          <c:val>
            <c:numRef>
              <c:f>'Лист3 (2)'!$F$8:$F$15</c:f>
              <c:numCache>
                <c:formatCode>General</c:formatCode>
                <c:ptCount val="8"/>
                <c:pt idx="0">
                  <c:v>61</c:v>
                </c:pt>
                <c:pt idx="1">
                  <c:v>64.7</c:v>
                </c:pt>
                <c:pt idx="2">
                  <c:v>47</c:v>
                </c:pt>
                <c:pt idx="3">
                  <c:v>74.2</c:v>
                </c:pt>
                <c:pt idx="4">
                  <c:v>33.4</c:v>
                </c:pt>
                <c:pt idx="5">
                  <c:v>54.8</c:v>
                </c:pt>
                <c:pt idx="6">
                  <c:v>35.9</c:v>
                </c:pt>
                <c:pt idx="7">
                  <c:v>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56000"/>
        <c:axId val="89019904"/>
      </c:barChart>
      <c:catAx>
        <c:axId val="52656000"/>
        <c:scaling>
          <c:orientation val="minMax"/>
        </c:scaling>
        <c:delete val="0"/>
        <c:axPos val="b"/>
        <c:majorTickMark val="out"/>
        <c:minorTickMark val="none"/>
        <c:tickLblPos val="nextTo"/>
        <c:crossAx val="89019904"/>
        <c:crosses val="autoZero"/>
        <c:auto val="1"/>
        <c:lblAlgn val="ctr"/>
        <c:lblOffset val="100"/>
        <c:noMultiLvlLbl val="0"/>
      </c:catAx>
      <c:valAx>
        <c:axId val="890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656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'Лист3 (2)'!$C$7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'Лист3 (2)'!$C$17</c:f>
              <c:numCache>
                <c:formatCode>General</c:formatCode>
                <c:ptCount val="1"/>
                <c:pt idx="0">
                  <c:v>71.599999999999994</c:v>
                </c:pt>
              </c:numCache>
            </c:numRef>
          </c:val>
        </c:ser>
        <c:ser>
          <c:idx val="1"/>
          <c:order val="1"/>
          <c:tx>
            <c:strRef>
              <c:f>'Лист3 (2)'!$D$7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'Лист3 (2)'!$D$17</c:f>
              <c:numCache>
                <c:formatCode>General</c:formatCode>
                <c:ptCount val="1"/>
                <c:pt idx="0">
                  <c:v>53.2</c:v>
                </c:pt>
              </c:numCache>
            </c:numRef>
          </c:val>
        </c:ser>
        <c:ser>
          <c:idx val="2"/>
          <c:order val="2"/>
          <c:tx>
            <c:strRef>
              <c:f>'Лист3 (2)'!$E$7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'Лист3 (2)'!$E$17</c:f>
              <c:numCache>
                <c:formatCode>General</c:formatCode>
                <c:ptCount val="1"/>
                <c:pt idx="0">
                  <c:v>71.7</c:v>
                </c:pt>
              </c:numCache>
            </c:numRef>
          </c:val>
        </c:ser>
        <c:ser>
          <c:idx val="3"/>
          <c:order val="3"/>
          <c:tx>
            <c:strRef>
              <c:f>'Лист3 (2)'!$F$7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'Лист3 (2)'!$F$17</c:f>
              <c:numCache>
                <c:formatCode>General</c:formatCode>
                <c:ptCount val="1"/>
                <c:pt idx="0">
                  <c:v>52.4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72704"/>
        <c:axId val="118686464"/>
      </c:barChart>
      <c:catAx>
        <c:axId val="51272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8686464"/>
        <c:crosses val="autoZero"/>
        <c:auto val="1"/>
        <c:lblAlgn val="ctr"/>
        <c:lblOffset val="100"/>
        <c:noMultiLvlLbl val="0"/>
      </c:catAx>
      <c:valAx>
        <c:axId val="1186864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272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ИЕН!$D$5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ИЕН!$C$6:$C$10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ИЕН!$D$6:$D$10</c:f>
              <c:numCache>
                <c:formatCode>General</c:formatCode>
                <c:ptCount val="5"/>
                <c:pt idx="0">
                  <c:v>65.7</c:v>
                </c:pt>
                <c:pt idx="1">
                  <c:v>60.8</c:v>
                </c:pt>
                <c:pt idx="2">
                  <c:v>79</c:v>
                </c:pt>
                <c:pt idx="3">
                  <c:v>78.7</c:v>
                </c:pt>
                <c:pt idx="4">
                  <c:v>70.099999999999994</c:v>
                </c:pt>
              </c:numCache>
            </c:numRef>
          </c:val>
        </c:ser>
        <c:ser>
          <c:idx val="1"/>
          <c:order val="1"/>
          <c:tx>
            <c:strRef>
              <c:f>ИЕН!$E$5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ИЕН!$C$6:$C$10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ИЕН!$E$6:$E$10</c:f>
              <c:numCache>
                <c:formatCode>General</c:formatCode>
                <c:ptCount val="5"/>
                <c:pt idx="0">
                  <c:v>44.7</c:v>
                </c:pt>
                <c:pt idx="1">
                  <c:v>56.7</c:v>
                </c:pt>
                <c:pt idx="2">
                  <c:v>66.599999999999994</c:v>
                </c:pt>
                <c:pt idx="3">
                  <c:v>64</c:v>
                </c:pt>
                <c:pt idx="4">
                  <c:v>56.3</c:v>
                </c:pt>
              </c:numCache>
            </c:numRef>
          </c:val>
        </c:ser>
        <c:ser>
          <c:idx val="2"/>
          <c:order val="2"/>
          <c:tx>
            <c:strRef>
              <c:f>ИЕН!$F$5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ИЕН!$C$6:$C$10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ИЕН!$F$6:$F$10</c:f>
              <c:numCache>
                <c:formatCode>General</c:formatCode>
                <c:ptCount val="5"/>
                <c:pt idx="0">
                  <c:v>89</c:v>
                </c:pt>
                <c:pt idx="1">
                  <c:v>82</c:v>
                </c:pt>
                <c:pt idx="2">
                  <c:v>81</c:v>
                </c:pt>
                <c:pt idx="3">
                  <c:v>98</c:v>
                </c:pt>
                <c:pt idx="4">
                  <c:v>87.5</c:v>
                </c:pt>
              </c:numCache>
            </c:numRef>
          </c:val>
        </c:ser>
        <c:ser>
          <c:idx val="3"/>
          <c:order val="3"/>
          <c:tx>
            <c:strRef>
              <c:f>ИЕН!$G$5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ИЕН!$C$6:$C$10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ИЕН!$G$6:$G$10</c:f>
              <c:numCache>
                <c:formatCode>General</c:formatCode>
                <c:ptCount val="5"/>
                <c:pt idx="0">
                  <c:v>65</c:v>
                </c:pt>
                <c:pt idx="1">
                  <c:v>61</c:v>
                </c:pt>
                <c:pt idx="2">
                  <c:v>59</c:v>
                </c:pt>
                <c:pt idx="3">
                  <c:v>74</c:v>
                </c:pt>
                <c:pt idx="4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93760"/>
        <c:axId val="44730240"/>
      </c:barChart>
      <c:catAx>
        <c:axId val="4469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44730240"/>
        <c:crosses val="autoZero"/>
        <c:auto val="1"/>
        <c:lblAlgn val="ctr"/>
        <c:lblOffset val="100"/>
        <c:noMultiLvlLbl val="0"/>
      </c:catAx>
      <c:valAx>
        <c:axId val="447302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93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ИЕН!$D$12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ИЕН!$C$13:$C$18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ИЕН!$D$13:$D$18</c:f>
              <c:numCache>
                <c:formatCode>General</c:formatCode>
                <c:ptCount val="6"/>
                <c:pt idx="0">
                  <c:v>60</c:v>
                </c:pt>
                <c:pt idx="1">
                  <c:v>40.9</c:v>
                </c:pt>
                <c:pt idx="2">
                  <c:v>85.7</c:v>
                </c:pt>
                <c:pt idx="3">
                  <c:v>73.3</c:v>
                </c:pt>
                <c:pt idx="4">
                  <c:v>78.599999999999994</c:v>
                </c:pt>
                <c:pt idx="5">
                  <c:v>64.400000000000006</c:v>
                </c:pt>
              </c:numCache>
            </c:numRef>
          </c:val>
        </c:ser>
        <c:ser>
          <c:idx val="1"/>
          <c:order val="1"/>
          <c:tx>
            <c:strRef>
              <c:f>ИЕН!$E$12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ИЕН!$C$13:$C$18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ИЕН!$E$13:$E$18</c:f>
              <c:numCache>
                <c:formatCode>General</c:formatCode>
                <c:ptCount val="6"/>
                <c:pt idx="0">
                  <c:v>78</c:v>
                </c:pt>
                <c:pt idx="1">
                  <c:v>27.3</c:v>
                </c:pt>
                <c:pt idx="2">
                  <c:v>57.1</c:v>
                </c:pt>
                <c:pt idx="3">
                  <c:v>46.7</c:v>
                </c:pt>
                <c:pt idx="4">
                  <c:v>35.700000000000003</c:v>
                </c:pt>
                <c:pt idx="5">
                  <c:v>42.2</c:v>
                </c:pt>
              </c:numCache>
            </c:numRef>
          </c:val>
        </c:ser>
        <c:ser>
          <c:idx val="2"/>
          <c:order val="2"/>
          <c:tx>
            <c:strRef>
              <c:f>ИЕН!$F$12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ИЕН!$C$13:$C$18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ИЕН!$F$13:$F$18</c:f>
              <c:numCache>
                <c:formatCode>General</c:formatCode>
                <c:ptCount val="6"/>
                <c:pt idx="0">
                  <c:v>65.2</c:v>
                </c:pt>
                <c:pt idx="1">
                  <c:v>37.5</c:v>
                </c:pt>
                <c:pt idx="2">
                  <c:v>73.3</c:v>
                </c:pt>
                <c:pt idx="3">
                  <c:v>50</c:v>
                </c:pt>
                <c:pt idx="4">
                  <c:v>100</c:v>
                </c:pt>
                <c:pt idx="5">
                  <c:v>66.2</c:v>
                </c:pt>
              </c:numCache>
            </c:numRef>
          </c:val>
        </c:ser>
        <c:ser>
          <c:idx val="3"/>
          <c:order val="3"/>
          <c:tx>
            <c:strRef>
              <c:f>ИЕН!$G$12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ИЕН!$C$13:$C$18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ИТОГО</c:v>
                </c:pt>
              </c:strCache>
            </c:strRef>
          </c:cat>
          <c:val>
            <c:numRef>
              <c:f>ИЕН!$G$13:$G$18</c:f>
              <c:numCache>
                <c:formatCode>General</c:formatCode>
                <c:ptCount val="6"/>
                <c:pt idx="0">
                  <c:v>47.8</c:v>
                </c:pt>
                <c:pt idx="1">
                  <c:v>37.5</c:v>
                </c:pt>
                <c:pt idx="2">
                  <c:v>33.299999999999997</c:v>
                </c:pt>
                <c:pt idx="3">
                  <c:v>50</c:v>
                </c:pt>
                <c:pt idx="4">
                  <c:v>100</c:v>
                </c:pt>
                <c:pt idx="5">
                  <c:v>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40768"/>
        <c:axId val="43042304"/>
      </c:barChart>
      <c:catAx>
        <c:axId val="4304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43042304"/>
        <c:crosses val="autoZero"/>
        <c:auto val="1"/>
        <c:lblAlgn val="ctr"/>
        <c:lblOffset val="100"/>
        <c:noMultiLvlLbl val="0"/>
      </c:catAx>
      <c:valAx>
        <c:axId val="430423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40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ИЕН!$D$20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ИЕН!$C$21:$C$23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ИЕН!$D$21:$D$23</c:f>
              <c:numCache>
                <c:formatCode>General</c:formatCode>
                <c:ptCount val="3"/>
                <c:pt idx="0">
                  <c:v>83.3</c:v>
                </c:pt>
                <c:pt idx="1">
                  <c:v>93.7</c:v>
                </c:pt>
                <c:pt idx="2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ИЕН!$E$20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ИЕН!$C$21:$C$23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ИЕН!$E$21:$E$23</c:f>
              <c:numCache>
                <c:formatCode>General</c:formatCode>
                <c:ptCount val="3"/>
                <c:pt idx="0">
                  <c:v>66.599999999999994</c:v>
                </c:pt>
                <c:pt idx="1">
                  <c:v>87.5</c:v>
                </c:pt>
                <c:pt idx="2">
                  <c:v>75</c:v>
                </c:pt>
              </c:numCache>
            </c:numRef>
          </c:val>
        </c:ser>
        <c:ser>
          <c:idx val="2"/>
          <c:order val="2"/>
          <c:tx>
            <c:strRef>
              <c:f>ИЕН!$F$20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ИЕН!$C$21:$C$23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ИЕН!$F$21:$F$23</c:f>
              <c:numCache>
                <c:formatCode>General</c:formatCode>
                <c:ptCount val="3"/>
                <c:pt idx="0">
                  <c:v>96</c:v>
                </c:pt>
                <c:pt idx="1">
                  <c:v>95</c:v>
                </c:pt>
                <c:pt idx="2">
                  <c:v>95.7</c:v>
                </c:pt>
              </c:numCache>
            </c:numRef>
          </c:val>
        </c:ser>
        <c:ser>
          <c:idx val="3"/>
          <c:order val="3"/>
          <c:tx>
            <c:strRef>
              <c:f>ИЕН!$G$20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ИЕН!$C$21:$C$23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ИТОГО</c:v>
                </c:pt>
              </c:strCache>
            </c:strRef>
          </c:cat>
          <c:val>
            <c:numRef>
              <c:f>ИЕН!$G$21:$G$23</c:f>
              <c:numCache>
                <c:formatCode>General</c:formatCode>
                <c:ptCount val="3"/>
                <c:pt idx="0">
                  <c:v>84</c:v>
                </c:pt>
                <c:pt idx="1">
                  <c:v>81</c:v>
                </c:pt>
                <c:pt idx="2">
                  <c:v>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03456"/>
        <c:axId val="43604992"/>
      </c:barChart>
      <c:catAx>
        <c:axId val="4360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43604992"/>
        <c:crosses val="autoZero"/>
        <c:auto val="1"/>
        <c:lblAlgn val="ctr"/>
        <c:lblOffset val="100"/>
        <c:noMultiLvlLbl val="0"/>
      </c:catAx>
      <c:valAx>
        <c:axId val="436049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603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ИЕН!$D$20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ИЕН!$D$24</c:f>
              <c:numCache>
                <c:formatCode>General</c:formatCode>
                <c:ptCount val="1"/>
                <c:pt idx="0">
                  <c:v>70.599999999999994</c:v>
                </c:pt>
              </c:numCache>
            </c:numRef>
          </c:val>
        </c:ser>
        <c:ser>
          <c:idx val="1"/>
          <c:order val="1"/>
          <c:tx>
            <c:strRef>
              <c:f>ИЕН!$E$20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ИЕН!$E$24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2"/>
          <c:order val="2"/>
          <c:tx>
            <c:strRef>
              <c:f>ИЕН!$F$20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ИЕН!$F$24</c:f>
              <c:numCache>
                <c:formatCode>General</c:formatCode>
                <c:ptCount val="1"/>
                <c:pt idx="0">
                  <c:v>83.4</c:v>
                </c:pt>
              </c:numCache>
            </c:numRef>
          </c:val>
        </c:ser>
        <c:ser>
          <c:idx val="3"/>
          <c:order val="3"/>
          <c:tx>
            <c:strRef>
              <c:f>ИЕН!$G$20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ИЕН!$G$24</c:f>
              <c:numCache>
                <c:formatCode>General</c:formatCode>
                <c:ptCount val="1"/>
                <c:pt idx="0">
                  <c:v>64.7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03840"/>
        <c:axId val="45218048"/>
      </c:barChart>
      <c:catAx>
        <c:axId val="452038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218048"/>
        <c:crosses val="autoZero"/>
        <c:auto val="1"/>
        <c:lblAlgn val="ctr"/>
        <c:lblOffset val="100"/>
        <c:noMultiLvlLbl val="0"/>
      </c:catAx>
      <c:valAx>
        <c:axId val="452180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203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ПИ!$D$7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ПИ!$C$8:$C$12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ПИ!$D$8:$D$12</c:f>
              <c:numCache>
                <c:formatCode>General</c:formatCode>
                <c:ptCount val="5"/>
                <c:pt idx="0">
                  <c:v>55</c:v>
                </c:pt>
                <c:pt idx="1">
                  <c:v>51</c:v>
                </c:pt>
                <c:pt idx="2">
                  <c:v>71</c:v>
                </c:pt>
                <c:pt idx="3">
                  <c:v>79</c:v>
                </c:pt>
                <c:pt idx="4">
                  <c:v>63</c:v>
                </c:pt>
              </c:numCache>
            </c:numRef>
          </c:val>
        </c:ser>
        <c:ser>
          <c:idx val="1"/>
          <c:order val="1"/>
          <c:tx>
            <c:strRef>
              <c:f>ПИ!$E$7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ПИ!$C$8:$C$12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ПИ!$E$8:$E$12</c:f>
              <c:numCache>
                <c:formatCode>General</c:formatCode>
                <c:ptCount val="5"/>
                <c:pt idx="0">
                  <c:v>29</c:v>
                </c:pt>
                <c:pt idx="1">
                  <c:v>26</c:v>
                </c:pt>
                <c:pt idx="2">
                  <c:v>65</c:v>
                </c:pt>
                <c:pt idx="3">
                  <c:v>65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ПИ!$F$7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ПИ!$C$8:$C$12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ПИ!$F$8:$F$12</c:f>
              <c:numCache>
                <c:formatCode>General</c:formatCode>
                <c:ptCount val="5"/>
                <c:pt idx="0">
                  <c:v>49.3</c:v>
                </c:pt>
                <c:pt idx="1">
                  <c:v>58</c:v>
                </c:pt>
                <c:pt idx="2">
                  <c:v>73.099999999999994</c:v>
                </c:pt>
                <c:pt idx="3">
                  <c:v>68.7</c:v>
                </c:pt>
                <c:pt idx="4">
                  <c:v>58.4</c:v>
                </c:pt>
              </c:numCache>
            </c:numRef>
          </c:val>
        </c:ser>
        <c:ser>
          <c:idx val="3"/>
          <c:order val="3"/>
          <c:tx>
            <c:strRef>
              <c:f>ПИ!$G$7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ПИ!$C$8:$C$12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ИТОГО</c:v>
                </c:pt>
              </c:strCache>
            </c:strRef>
          </c:cat>
          <c:val>
            <c:numRef>
              <c:f>ПИ!$G$8:$G$12</c:f>
              <c:numCache>
                <c:formatCode>General</c:formatCode>
                <c:ptCount val="5"/>
                <c:pt idx="0">
                  <c:v>26.6</c:v>
                </c:pt>
                <c:pt idx="1">
                  <c:v>32</c:v>
                </c:pt>
                <c:pt idx="2">
                  <c:v>65.400000000000006</c:v>
                </c:pt>
                <c:pt idx="3">
                  <c:v>46.9</c:v>
                </c:pt>
                <c:pt idx="4">
                  <c:v>37.1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67040"/>
        <c:axId val="52169728"/>
      </c:barChart>
      <c:catAx>
        <c:axId val="52167040"/>
        <c:scaling>
          <c:orientation val="minMax"/>
        </c:scaling>
        <c:delete val="0"/>
        <c:axPos val="b"/>
        <c:majorTickMark val="out"/>
        <c:minorTickMark val="none"/>
        <c:tickLblPos val="nextTo"/>
        <c:crossAx val="52169728"/>
        <c:crosses val="autoZero"/>
        <c:auto val="1"/>
        <c:lblAlgn val="ctr"/>
        <c:lblOffset val="100"/>
        <c:noMultiLvlLbl val="0"/>
      </c:catAx>
      <c:valAx>
        <c:axId val="521697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67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ПИ!$D$13</c:f>
              <c:strCache>
                <c:ptCount val="1"/>
                <c:pt idx="0">
                  <c:v>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ПИ!$C$14:$C$20</c:f>
              <c:strCache>
                <c:ptCount val="7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  <c:pt idx="6">
                  <c:v>ИТОГО</c:v>
                </c:pt>
              </c:strCache>
            </c:strRef>
          </c:cat>
          <c:val>
            <c:numRef>
              <c:f>ПИ!$D$14:$D$20</c:f>
              <c:numCache>
                <c:formatCode>General</c:formatCode>
                <c:ptCount val="7"/>
                <c:pt idx="0">
                  <c:v>63</c:v>
                </c:pt>
                <c:pt idx="1">
                  <c:v>46</c:v>
                </c:pt>
                <c:pt idx="2">
                  <c:v>42</c:v>
                </c:pt>
                <c:pt idx="3">
                  <c:v>83</c:v>
                </c:pt>
                <c:pt idx="4">
                  <c:v>80</c:v>
                </c:pt>
                <c:pt idx="5">
                  <c:v>100</c:v>
                </c:pt>
                <c:pt idx="6">
                  <c:v>64</c:v>
                </c:pt>
              </c:numCache>
            </c:numRef>
          </c:val>
        </c:ser>
        <c:ser>
          <c:idx val="1"/>
          <c:order val="1"/>
          <c:tx>
            <c:strRef>
              <c:f>ПИ!$E$13</c:f>
              <c:strCache>
                <c:ptCount val="1"/>
                <c:pt idx="0">
                  <c:v>КАЧЕСТВЕННАЯ УСПЕВАЕМОСТЬ (2022-2023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ПИ!$C$14:$C$20</c:f>
              <c:strCache>
                <c:ptCount val="7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  <c:pt idx="6">
                  <c:v>ИТОГО</c:v>
                </c:pt>
              </c:strCache>
            </c:strRef>
          </c:cat>
          <c:val>
            <c:numRef>
              <c:f>ПИ!$E$14:$E$20</c:f>
              <c:numCache>
                <c:formatCode>General</c:formatCode>
                <c:ptCount val="7"/>
                <c:pt idx="0">
                  <c:v>30</c:v>
                </c:pt>
                <c:pt idx="1">
                  <c:v>18</c:v>
                </c:pt>
                <c:pt idx="2">
                  <c:v>37</c:v>
                </c:pt>
                <c:pt idx="3">
                  <c:v>79</c:v>
                </c:pt>
                <c:pt idx="4">
                  <c:v>90</c:v>
                </c:pt>
                <c:pt idx="5">
                  <c:v>100</c:v>
                </c:pt>
                <c:pt idx="6">
                  <c:v>48</c:v>
                </c:pt>
              </c:numCache>
            </c:numRef>
          </c:val>
        </c:ser>
        <c:ser>
          <c:idx val="2"/>
          <c:order val="2"/>
          <c:tx>
            <c:strRef>
              <c:f>ПИ!$F$13</c:f>
              <c:strCache>
                <c:ptCount val="1"/>
                <c:pt idx="0">
                  <c:v>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ПИ!$C$14:$C$20</c:f>
              <c:strCache>
                <c:ptCount val="7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  <c:pt idx="6">
                  <c:v>ИТОГО</c:v>
                </c:pt>
              </c:strCache>
            </c:strRef>
          </c:cat>
          <c:val>
            <c:numRef>
              <c:f>ПИ!$F$14:$F$20</c:f>
              <c:numCache>
                <c:formatCode>General</c:formatCode>
                <c:ptCount val="7"/>
                <c:pt idx="0">
                  <c:v>51.3</c:v>
                </c:pt>
                <c:pt idx="1">
                  <c:v>43.5</c:v>
                </c:pt>
                <c:pt idx="2">
                  <c:v>60</c:v>
                </c:pt>
                <c:pt idx="3">
                  <c:v>64.7</c:v>
                </c:pt>
                <c:pt idx="4">
                  <c:v>72</c:v>
                </c:pt>
                <c:pt idx="5">
                  <c:v>100</c:v>
                </c:pt>
                <c:pt idx="6">
                  <c:v>57.2</c:v>
                </c:pt>
              </c:numCache>
            </c:numRef>
          </c:val>
        </c:ser>
        <c:ser>
          <c:idx val="3"/>
          <c:order val="3"/>
          <c:tx>
            <c:strRef>
              <c:f>ПИ!$G$13</c:f>
              <c:strCache>
                <c:ptCount val="1"/>
                <c:pt idx="0">
                  <c:v>КАЧЕСТВЕННАЯ УСПЕВАЕМОСТЬ (2023-2024 уч.г.)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ПИ!$C$14:$C$20</c:f>
              <c:strCache>
                <c:ptCount val="7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  <c:pt idx="6">
                  <c:v>ИТОГО</c:v>
                </c:pt>
              </c:strCache>
            </c:strRef>
          </c:cat>
          <c:val>
            <c:numRef>
              <c:f>ПИ!$G$14:$G$20</c:f>
              <c:numCache>
                <c:formatCode>General</c:formatCode>
                <c:ptCount val="7"/>
                <c:pt idx="0">
                  <c:v>15.4</c:v>
                </c:pt>
                <c:pt idx="1">
                  <c:v>26.1</c:v>
                </c:pt>
                <c:pt idx="2">
                  <c:v>55</c:v>
                </c:pt>
                <c:pt idx="3">
                  <c:v>58.8</c:v>
                </c:pt>
                <c:pt idx="4">
                  <c:v>68</c:v>
                </c:pt>
                <c:pt idx="5">
                  <c:v>85.7</c:v>
                </c:pt>
                <c:pt idx="6">
                  <c:v>40.299999999999997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84800"/>
        <c:axId val="50624000"/>
      </c:barChart>
      <c:catAx>
        <c:axId val="4308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50624000"/>
        <c:crosses val="autoZero"/>
        <c:auto val="1"/>
        <c:lblAlgn val="ctr"/>
        <c:lblOffset val="100"/>
        <c:noMultiLvlLbl val="0"/>
      </c:catAx>
      <c:valAx>
        <c:axId val="506240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84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8C31AB-9A8B-3252-BE9D-0533021E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9F5DD7-CB74-186D-8D95-20C58D5C2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CC78D3-C94C-6A6A-746C-9F096F46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655620-24D5-23D4-845B-698F00C0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BD9EC8-20E2-001F-C244-20182AD0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412A8-A17F-7C69-15A4-99FC9E47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8BBAA8-CCB8-FAF4-8664-9D0BBB711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33039B-5309-09CF-6E72-43041107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2DE6F6-0B20-5ACA-924F-C84FE0E3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8930BA-63CC-5578-51FD-AF45668F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D63D0B-9051-0792-71D0-CE4913A8C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E00533-E49A-38FE-8105-A6568A3D6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E787DA-DCC6-1E9A-64B3-621A939E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588157-05E5-D178-FEC0-31B43C44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836258-B759-E27C-28A3-893FBC03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0061E-6679-CAEC-C9FC-537CBB6B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0B4591-2469-C38F-C2CA-8C868DCA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1C9802-1B13-CACC-EED3-694D2F2E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1344AD-B97A-61B5-AD9C-CC10C197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A23383-B2D0-FFD4-4AA7-594944E3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6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3B98B-98CA-7669-B01B-0B980A96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9BEC78-5F07-4B84-DBC5-E006464D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1C02CD-FB9C-3EB9-CA5D-C04C5416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82C66F-526D-AB49-9AF6-E1ECC2D7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130C0C-500F-62D0-F4E1-08C80331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4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94173-8089-5314-9AB2-436DD8B7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D9D49-49A7-19F5-BBB2-E77E6FE8E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6D7E09-369B-C128-8D91-9F5336559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0D31C5-0FC5-944B-0EE7-DB52508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003628-055B-D3CA-A7B6-52DDDFED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D049F5-B9E9-D99F-CD5E-0B7A81CD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B7D6E-DDF3-65B3-18CA-171FFBA4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D037B8-700B-204F-6621-AFCE64C5D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5D78BB-AB93-16C0-809D-DD3DC2868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ABA209-87B3-EEB0-DE6A-AF1674879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711926-07AA-727F-DD9E-C687641EA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B19880F-BA27-B750-2A08-8DC3341A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546AEA-82DA-6CFD-96A6-D52304E0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55E7ED-ED59-5276-1BEB-A99BC236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3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E74FEA-ED8F-46BD-433A-1FE867F8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7B7EAC-0DE0-C131-425A-E8385C84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4181A2-B30B-25C0-856C-73AA53F2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9C4C76-BBC4-E6EB-879B-81F98A61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1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AD60AC-AB2C-E1C0-98C8-AE758292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FAC65E4-E553-DF91-F039-96F42E29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E3DEE2-0CD1-041E-DDA8-D3E8F2C6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DB6842-D38E-28BD-35E3-4E1EA6A2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5A4BB4-2A4C-A8C2-EE5B-C9560116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FBE45A-DE5C-4023-EEC0-B30F7E0D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C8F5A7-0D98-4E44-622B-B1F6C6B3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F5B994-40A1-B07E-F571-49310677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4A3EC7-DEE7-A7AB-1572-CA80BA63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1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20BAA-322B-6D6F-3BE6-39DA0B9E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E6184E-4393-7700-BDE5-DD1E07118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9994F8-5AD7-FFC1-9179-AD25F6AAC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9C061D-D61B-8323-F42B-4DA344FE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5FE5CA-52A5-2120-8D2E-A65D21AD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AAD7FA-3B93-E2CF-1305-72CE2C32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5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8C5E4-27C3-D6B5-D668-AE25398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C3B5A6-A54E-F850-6C99-AE1EB181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B0695A-1D31-5D2A-1A2A-2180DCBE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2E2-ADB1-4EF6-9F6E-95E56AFD06D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110AFB-819B-99FE-AEE4-2A8AA839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D2335F-A8BF-7B35-BB61-BD2D54A62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3214376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4C1F77-C10B-5506-25B9-BBFF68C39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4" y="195630"/>
            <a:ext cx="3766897" cy="149172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673768" y="3873121"/>
            <a:ext cx="64251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902" y="3329851"/>
            <a:ext cx="472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</a:rPr>
              <a:t>МАРТ 2024 </a:t>
            </a: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</a:rPr>
              <a:t>г.</a:t>
            </a:r>
            <a:endParaRPr lang="ru-RU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24C93A-F486-8FA6-5427-9D67728F9CB4}"/>
              </a:ext>
            </a:extLst>
          </p:cNvPr>
          <p:cNvSpPr txBox="1"/>
          <p:nvPr/>
        </p:nvSpPr>
        <p:spPr>
          <a:xfrm>
            <a:off x="239094" y="4001903"/>
            <a:ext cx="56065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ОТЧЕТ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ПО ВНУТРЕННЕЙ НЕЗАВИСИМОЙ ОЦЕНКЕ 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Museo Cyrl 100" pitchFamily="50" charset="-52"/>
                <a:cs typeface="Times New Roman" panose="02020603050405020304" pitchFamily="18" charset="0"/>
              </a:rPr>
              <a:t>КАЧЕСТВА УСПЕВАЕМОСТИ ПО ДИСЦИПЛИНАМ (МОДУЛЯМ)</a:t>
            </a:r>
            <a:endParaRPr lang="ru-RU" b="1" i="0" dirty="0">
              <a:solidFill>
                <a:schemeClr val="bg1"/>
              </a:solidFill>
              <a:effectLst/>
              <a:latin typeface="Museo Cyrl 100" pitchFamily="50" charset="-52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(составлено на основании сведений </a:t>
            </a:r>
            <a:br>
              <a:rPr lang="ru-RU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 результатах </a:t>
            </a:r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зимних экзаменационных сессий </a:t>
            </a:r>
            <a:r>
              <a:rPr lang="ru-RU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2022-2023, 2023-2024 </a:t>
            </a:r>
            <a:r>
              <a:rPr lang="ru-RU" dirty="0" err="1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уч.гг</a:t>
            </a:r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.)</a:t>
            </a:r>
            <a:endParaRPr lang="ru-RU" b="1" i="0" dirty="0">
              <a:solidFill>
                <a:schemeClr val="bg1"/>
              </a:solidFill>
              <a:effectLst/>
              <a:latin typeface="Museo Cyrl 100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4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ИТОГО ПО ИНСТИТУТУ,%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390417"/>
              </p:ext>
            </p:extLst>
          </p:nvPr>
        </p:nvGraphicFramePr>
        <p:xfrm>
          <a:off x="186267" y="1413933"/>
          <a:ext cx="11931670" cy="43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700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" y="12357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3214376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622183" y="4194397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485" y="3429000"/>
            <a:ext cx="695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</a:rPr>
              <a:t>ПОЛИТЕХНИЧЕСКИЙ ИНСТИТУТ</a:t>
            </a:r>
            <a:endParaRPr lang="ru-RU" sz="28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414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БАКАЛАВРИАТ,%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797981"/>
              </p:ext>
            </p:extLst>
          </p:nvPr>
        </p:nvGraphicFramePr>
        <p:xfrm>
          <a:off x="135467" y="1422401"/>
          <a:ext cx="11912600" cy="432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927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37028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СПЕЦИАЛИТЕТ, 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556798"/>
              </p:ext>
            </p:extLst>
          </p:nvPr>
        </p:nvGraphicFramePr>
        <p:xfrm>
          <a:off x="194733" y="1481667"/>
          <a:ext cx="11827934" cy="424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543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30052" y="61033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МАГИСТРАТУРА,%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005446"/>
              </p:ext>
            </p:extLst>
          </p:nvPr>
        </p:nvGraphicFramePr>
        <p:xfrm>
          <a:off x="160867" y="1439333"/>
          <a:ext cx="11887200" cy="430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510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ИТОГО ПО ИНСТИТУТУ,%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210947"/>
              </p:ext>
            </p:extLst>
          </p:nvPr>
        </p:nvGraphicFramePr>
        <p:xfrm>
          <a:off x="152400" y="1515533"/>
          <a:ext cx="11861800" cy="423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558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" y="12357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2769532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588436" y="3997225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423" y="2951946"/>
            <a:ext cx="740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</a:rPr>
              <a:t>ИНСТИТУТ ПЕДАГОГИКИ, ПСИХОЛОГИИ И ФИЗИЧЕСКОЙ КУЛЬТУРЫ</a:t>
            </a:r>
            <a:endParaRPr lang="ru-RU" sz="28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414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БАКАЛАВРИАТ,%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744930"/>
              </p:ext>
            </p:extLst>
          </p:nvPr>
        </p:nvGraphicFramePr>
        <p:xfrm>
          <a:off x="118532" y="1515533"/>
          <a:ext cx="11921067" cy="428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50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37028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30052" y="61033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МАГИСТРАТУРА,%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46814"/>
              </p:ext>
            </p:extLst>
          </p:nvPr>
        </p:nvGraphicFramePr>
        <p:xfrm>
          <a:off x="135467" y="1473201"/>
          <a:ext cx="11982470" cy="432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7762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ИТОГО ПО ИНСТИТУТУ,%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591284"/>
              </p:ext>
            </p:extLst>
          </p:nvPr>
        </p:nvGraphicFramePr>
        <p:xfrm>
          <a:off x="126999" y="1456267"/>
          <a:ext cx="11990937" cy="432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212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598268" y="2917814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598268" y="3873121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1979" y="3160566"/>
            <a:ext cx="598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</a:rPr>
              <a:t>ГУМАНИТАРНЫЙ ИНСТИТУТ</a:t>
            </a:r>
            <a:endParaRPr lang="ru-RU" sz="28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961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2843673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588436" y="4034528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116" y="2951946"/>
            <a:ext cx="715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</a:rPr>
              <a:t>ИНСТИТУТ МАТЕМАТИКИ И ИНТЕЛЛЕКТУАЛЬНЫХ СИСТЕМ</a:t>
            </a:r>
            <a:endParaRPr lang="ru-RU" sz="28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414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БАКАЛАВРИАТ,%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294396"/>
              </p:ext>
            </p:extLst>
          </p:nvPr>
        </p:nvGraphicFramePr>
        <p:xfrm>
          <a:off x="110067" y="1473200"/>
          <a:ext cx="11912600" cy="43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676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765175" y="664276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СПЕЦИАЛИТЕТ, 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452678"/>
              </p:ext>
            </p:extLst>
          </p:nvPr>
        </p:nvGraphicFramePr>
        <p:xfrm>
          <a:off x="135467" y="1481668"/>
          <a:ext cx="11982470" cy="430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964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37028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30052" y="61033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МАГИСТРАТУРА,%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885565"/>
              </p:ext>
            </p:extLst>
          </p:nvPr>
        </p:nvGraphicFramePr>
        <p:xfrm>
          <a:off x="152400" y="1507067"/>
          <a:ext cx="11887200" cy="427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6890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ИТОГО ПО ИНСТИТУТУ,%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407618"/>
              </p:ext>
            </p:extLst>
          </p:nvPr>
        </p:nvGraphicFramePr>
        <p:xfrm>
          <a:off x="262467" y="1447801"/>
          <a:ext cx="11709400" cy="425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489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2901295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598268" y="3873121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9685" y="2919014"/>
            <a:ext cx="5078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</a:rPr>
              <a:t>ИНСТИТУТ ЭКОНОМИКИ И ПРАВА</a:t>
            </a:r>
            <a:endParaRPr lang="ru-RU" sz="28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4149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БАКАЛАВРИАТ,%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377684"/>
              </p:ext>
            </p:extLst>
          </p:nvPr>
        </p:nvGraphicFramePr>
        <p:xfrm>
          <a:off x="126999" y="1473201"/>
          <a:ext cx="11990937" cy="428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6496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37028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765175" y="664276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СПЕЦИАЛИТЕТ, 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30075"/>
              </p:ext>
            </p:extLst>
          </p:nvPr>
        </p:nvGraphicFramePr>
        <p:xfrm>
          <a:off x="118533" y="1464733"/>
          <a:ext cx="11999404" cy="433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6365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37028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30052" y="61033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МАГИСТРАТУРА,%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723772"/>
              </p:ext>
            </p:extLst>
          </p:nvPr>
        </p:nvGraphicFramePr>
        <p:xfrm>
          <a:off x="110067" y="1473201"/>
          <a:ext cx="11921066" cy="425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177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37028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ИТОГО ПО ИНСТИТУТУ,%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628787"/>
              </p:ext>
            </p:extLst>
          </p:nvPr>
        </p:nvGraphicFramePr>
        <p:xfrm>
          <a:off x="152399" y="1473201"/>
          <a:ext cx="11870267" cy="425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151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35557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2" name="AutoShape 2" descr="data:image/png;base64,iVBORw0KGgoAAAANSUhEUgAAAbAAAACiCAYAAAAgJ5gOAAAAAXNSR0IArs4c6QAAEbNJREFUeF7tnU+MXVUZwM+9rzAjGYeqNITSggFjtKRNtET8tyMKcYk0sHAnM6mLLoQFO8mwMoQ/JmyGGahLqCMaEgIKmriRKCFGC21BLJrS0oYakplM7Azl3Wtuea95vM7jzDnn+949594fK6DnO+c7v+/7+uu97w1kRu6v7caY9+S2YycINIIAc9GIMnIJQQJiM5HFmJRgTmwFgboJiA1r3RfhfAgIERCbCQQmVBG2gcAIAmLDCmEINISA2EwgsIZ0BNeIloDYsEZ7QxKDgBsBsZlAYG7gWQ0BVwJiw+p6MOshECkBsZlAYJFWmLQaQ0BsWBtDhIu0nYDYTCCwtrcS99cmIDas2omyPwTGREBsJhDYmCrWtGMO33HdDZ1OcdWoe11zvfnS57Zd9q9U7v3SznunlrdcvSqd7+HDh6/as2fPfyX3XTaTU0+fuUY8V8kcU97rgw/e33Xm3RNHfe9w5qmfvOob25I4BNaSQkd7zUpgWzrl8VEJfmVv/s8sN1+O9gJDif32hkdWyiyblsy3KIq5lZWVqa1bt94nuW9ZZivzZ3aI5iqZX+p7nT9//tW33zjyDZ97lKW58/TB2Wd9YlsUg8BaVOwor4rA7GVBYHZGMa5AYOpVQWDqiDngUwkgMHuDIDA7oxhXIDD1qiAwdcQcgMACewCBBQKsKRyBqYNHYOqIOQCBBfYAAgsEWFM4AlMHj8DUEXMAAgvsAQQWCLCmcASmDh6BqSPmAAQW2AMILBBgTeEITB08AlNHzAEILLAHEFggwJrCEZg6eASmjpgDEFhgDyCwQIA1hSMwdfAITB0xByCwwB5AYIEAawpHYOrgEZg6Yg5AYIE9gMACAdYUjsDUwSMwdcQcgMACewCBBQKsKRyBqYNHYOqIOQCBBfYAAgsEWFM4AlMHj8DUEXMAAgvsAQQWCLCmcASmDh6BqSPmAAQW2AMILBBgTeEITB08AlNHzAEILLAHEFggwJrCEZg6eASmjpgDEFhgDyCwQIA1hSMwdfAITB0xByCwwB5AYIEAawpHYOrgEZg6Yg5AYIE9gMACAdYUjsDUwSMwdcQcgMACewCBBQKsKRyBqYNHYOqIOQCBBfYAAgsEWFM4AlMHj8DUEXMAAgvsAQQWCLCmcASmDh6BqSPmAAQW2AMILBBgTeEITB08AlNHzAEILLAHEFggwJrCEZg6eASmjpgDEFhgDyCwQIA1hSMwdfAITB0xByCwwB5AYIEAawpHYOrgEZg6Yg5AYIE9gMACAdYUjsDUwSMwdcQcgMACewCBBQKsKRyBqYNHYOqIOQCBBfYAAgsEWFM4AlMHj8DUEXMAAgvsAQQWCLCmcASmDh6BqSPmAAQW2AMILBBgTeEITB08AlNHzAGbEdhtoxZd/9X82iumslOpYHzhhgcnz5kr1qTzPXv27JXbtm1bltx33WyZ/OWZ7eK5SuaY8l6ry8u73/33O6/73KEosvdPH5x91ie2RTEIrEXF5qppExAb1rQxkD0ELhIQm4lMEKpYUoI5sRUE6ibAXNRdAc6PjYDYTCCw2EpLPk0jIDasTQPDfVpLQGwmEFhre4iLj4mA2LCOKV+OgYA2AbGZQGDapWL/thMQG9a2g+T+jSEgNhMIrDE9wUUiJSA2rJHej7Qg4EpAbCYQmCt61kPAjYDYsLody2oIREtAbCYQWLQ1JrGGEBAb1obw4BoQEJsJBEYzQUCXgNiw6qbJ7hAYGwGxmUBgY6sZB7WUgNiwtpQf124eAbGZQGDNaw5uFBcBsWGN61pkAwFvAmIzgcC8a0AgBDZFQGxYN3UaiyAQPwGxmUBg8RebDNMmIDasaWMgewhcJCA2EwiMroKALgGxYdVNk90hMDYCYjOBwMZWMw7yIfCrfabjE1fF3GRMZ5cxXdf4ozft6xzZtc85bqNz9u/fv31+fv491xyG1y8dNZ2lI+53CT2XeBuBox1jjoj0iu2kS359aamec50TvSQAgYUzZIcUCPzxu1t+Xpbl/T657rk5P5tlZptr7Impr7/2ytU/utk1bnh99T+0XF1dnZqenr4vdK8/LH/htbf/d0VwTqF5EP9JAmVZvnvs7//YOXYunfJ68/zcibGfK3MgApPhyC6xE0BgH1cIgcXZqQjMqy4IzAsbQckRQGAILOamRWBe1UFgXtgISo4AAkNgMTctAvOqDgLzwkZQcgQQGAKLuWkRmFd1EJgXNoKSI4DAEFjMTYvAvKqDwLywEZQcAQSGwGJuWgTmVR0E5oWNoOQIIDAEFnPTIjCv6iAwL2wEJUcAgSGwmJsWgXlVB4F5YSMoOQIIDIHF3LQIzKs6CMwLG0HJEUBgCCzmpkVgXtVBYF7YCEqOAAJDYDE3LQLzqg4C88JGUHIEEBgCi7lpEZhXdRCYFzaCkiOAwBBYzE2LwLyqg8C8sBGUHAEEhsBibloE5lUdBOaFjaDkCCAwBBZz0yIwr+ogMC9sBCVHAIEhsJibFoF5VQeBeWEjKDkCCAyBxdy0CMyrOgjMCxtByRFAYAgs5qZFYF7VQWBe2AhKjgACQ2AxNy0C86oOAvPCRlByBBAYAou5aRGYV3UQmBc2gpIjgMAQWMxNi8C8qoPAvLARlBwBBIbAYm5aBOZVHQTmhY2g5AggMAQWc9MiMK/qIDAvbAQlRwCBIbCYmxaBeVUHgXlhIyg5AggMgcXctAjMqzoIzAsbQckRQGAILOamRWBe1UFgXtgISo4AAkNgMTctAvOqDgLzwkZQcgQQGAKLuWkRmFd1EJgXNoKSI4DAEFjMTYvAvKqDwLywEZQcAQSGwGJuWgTmVR0E5oWNoOQI9AR2lU/iu/fmn8k75pxr7DufvWXHq9vuOukaN7y+KIqTq6urU9PT01tD9/rT8ud3vHluKjin0DyI/ySBj85/NP3WG6+vjJ1LXj5onp87MfZzZQ5EYDIc2QUC6gTEhlU9Uw6AwHgIiM1EJpivWFKCObEVBOomwFzUXQHOj42A2EwgsNhKSz5NIyA2rE0Dw31aS0BsJhBYa3uIi4+JgNiwjilfjoGANgGxmUBg2qVi/7YTEBvWtoPk/o0hIDYTCKwxPcFFIiUgNqyR3o+0IOBKQGwmEJgretZDwI2A2LC6HctqCERLQGwmEFi0NSaxhhAQG9aG8OAaEBCbCQRGM0FAl4DYsOqmye4QGBsBsZlAYGOrGQe1lIDYsLaUH9duHgGxmUBgzWsObhQXAbFhjetaZAMBbwJiM4HAvGtAIAQ2RUBsWDd1GosgED8BsZlAYPEXmwzTJiA2rGljIHsIXCQgNhMIjK6CgC4BsWHVTZPdITA2AmIzgcDGVjMOaikBsWFtKT+u3TwCYjOBwJrXHEnf6OVvXfa1LO8eHHWJ3Xs7l+e5+VD6kodufLhTmrwruW9RFM/1/n9gt0ruWxrTmT+9UzRXyfzYy4/A8WNvTayvnVvfOLp82rw495DfztFFIbDoSkJCIgQ+Fljxt1Gb7bk5O5Vl2bUihw1s8syNj6wYk01L7lsUxVxPYPdJ7lsaszJ/eqdorpL5sZcfgePH3vzP+traF0cI7H4EdikZnsD8eo0oJQIIzA4WgdkZpbgCgblXDYG5MyNCkQACs8NFYHZGKa5AYO5VQ2DuzIhQJIDA7HARmJ1RiisQmHvVEJg7MyIUCSAwO1wEZmeU4goE5l41BObOjAhFAgjMDhe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wMcC6x4cdcTuvZ3L89x8KJ3CoRsf7pQm70ruWxTFc6urq1PT09O3Su5bGtOZP71TNFfJ/NjLj8DxY29NrK+dW984unzavDj3kN/O0UVtN8a8J5EVApOgyB4QGE1AbFiBDIGGEBCbCQTWkI7gGtESEBvWaG9IYhBwIyA2EwjMDTyrIeBKQGxYXQ9mPQQiJSA2Ewgs0gqTVmMIiA1rY4hwkbYTEJsJBNb2VuL+2gTEhlU7UfaHwJgIiM0EAhtTxTimtQTEhrW1BLl40wiIzQQCa1prcJ/YCIgNa2wXIx8IeBIQmwlpgXnehzAIQAACEGgRgeh+DqxF7LkqBCAAAQjUTUDyCazuu3A+BCAAAQi0iAACa1GxuSoEIACBJhFAYE2qJneBAAQg0CICIwU2MzPzsyzLdi0sLNzd5zE7O3uLMeb3xpgrjTGHhn7tGWPMXcaYZWPMbQsLC3+t4mZnZy/8+7Is/zw5OfmDxx9/fGX//v3XdrvdQ51O5675+flTLeLNVRtIoN/j9H4Di8uVrAR6Xngyz/Pb+7+fV7/HF0XxijHmusHf+3tO2NAjMzMzP8yy7NcbzVFZlkuLi4vPDiezocB68poblFQ/obIs752cnHx5bW3tBWPMS4uLiw9W640x368Etba29r0syx7N8/zbRVHsMMY8MDExcff6+vpCP4neelPFWumwAAIRE6D3Iy4OqakTGHioWa5+z68EduDAgelBP/T+gGeqB55RHpmcnPzF+vp69bAzV5bljizL9lXre/tfcEj18GMVWHVYb4O/GGN29J+yhi07OLg9OR2thDSYYHVYP5G+tDqdzlM8fan3FQeMiUBvXuj9MfHmmHgI9J6YnirL8oEsy+7pP4H1HPA7Y8w91Zu43rrBh5qLT2t9j1TxZVk+Wb2VG/Xgs9HNN/0KsUrCGPPT/mvAflLV68LqYGPMY9Uj3qB9syyrXjd+4gnMGHOTMebIRo+D8ZSGTCBgJzDQ6/S+HRcrGkpg+OFmxD8vGWP2VQ9HozxijHl08AmsckqWZT9+4oknZkehcxHYxdeE1aNcX2CdTueObrf7m+rV4rDAqieygc8HDlUJVULLsuyx6nVi9VlaWZZ3IrOGdnbDrzX4toHeb3ixud5IAhu8nas+y7rwxFW9Uuz9el9gt/U/bhr0SLW22+1+s/cZ2ImiKG7P8/yRyhVFUVTO+M7w9y4uvOEbldXwlzh8nsCGP+PqvW5Zql4rVgLLsuxk/wlto/eb9AwEYibwaU9g9H7MlSM3SQIST2B92fXz6j0g9T2xb2JiYrb/GVn/C4JOAvP5DGzwyar/YVye5zNFUSxWj4p5np/k8zDJVmKvcRMY9RkYvT/uSnBeXQSG3eDzGVj/o6nqDtUfDAe+0FE9sV34wl//AWhwtjb9BObzLcTBr8gPHj7wJMYTWF1dx7kiBEZ9C5HeF8HLJgkQGBaYz7cQB99Y9J++qi8Q9v8++Ams4ujzc2BV3PDrx4F9ql+++DNjCdSKFCFwCYFRPwdG79MsbSAg9XNgFavhp7e+DKvPwKpvOw6/mue/xNGGDuOOEIAABBpIAIE1sKhcCQIQgEAbCCCwNlSZO0IAAhBoIAEE1sCiciUIQAACbSCAwNpQZe4IAQhAoIEEEFgDi8qVIAABCLSBAAJrQ5W5IwQgAIEGEvg/i5BUk6twUG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png;base64,iVBORw0KGgoAAAANSUhEUgAAAbAAAACiCAYAAAAgJ5gOAAAAAXNSR0IArs4c6QAAEa1JREFUeF7tnV2MXVUVgPc5F5hBx6G1oKYMSOoPpAQSLRGjvBGF+Cg08OCbzNAXHpQH3sT2yRB+THiZTik+8jMiIZJGFBNfJEqI0UD/hBJTSq38xY4TuAPcc8wp9za3t3PZ3Xuvdc/e53w8Ad1r77W/tVa/nnPvQGbk/tpsjDkutx07QaARBJiLRpSRSwgSEJuJLMakBHNiKwjUTUBsWOu+COdDQIiA2EwgMKGKsA0ExhAQG1YIQ6AhBMRmAoE1pCO4RrQExIY12huSGATcCIjNBAJzA89qCLgSEBtW14NZD4FICYjNBAKLtMKk1RgCYsPaGCJcpO0ExGYCgbW9lbi/NgGxYdVOlP0hMCECYjOBwCZUsaYd8/wNZkvWO//icffavCX76iVfKF9L5d77Lr975r+dzavS+R4+fPjiK6+88h3Jfd/rnT/z5DtfEs9VMseU93rvrbe3njh6/ID3HZ77+Yvese0IRGDtqHO8t6wEZsrOkXEZXrst/2eWm6/He4MzM3v8Kw+sGJPNSuZbFMXO1dXVmdnZ2bsl9y2NWVn892WiuUrml/peH3304YuvvnLgW173yIpbzb5dT3nFticIgbWn1nHeFIHZ64LA7IxiXIHA1KuCwNQRc8CnEkBg9gZBYHZGMa5AYOpVQW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6wCK4v8pnGLvrb1vEsvnCnfTAXjb6/YNf1+/tmudL7vvvvuRZs2bTopuW+36Ez/6j+bxXOVzDHlvVZX/nfNG6+/9rLXHTLzltm36ymv2PYEIbD21JqbJk5AbFgT50D6EBgQEJuJTJCpWFKCObEVBOomwFzUXQHOj42A2EwgsNhKSz5NIyA2rE0Dw31aS0BsJhBYa3uIi0+IgNiwTihfjoGANgGxmUBg2qVi/7YTEBvWtoPk/o0hIDYTCKwxPcFFIiUgNqyR3o+0IOBKQGwmEJgretZDwI2A2LC6HctqCERLQGwmEFi0NSaxhhAQG9aG8OAaEBCbCQRGM0FAl4DYsOqmye4QmBgBsZlAYBOrGQe1lIDYsLaUH9duHgGxmUBgzWsObhQXAbFhjetaZAMBbwJiM4HAvGtAIATOiYDYsJ7TaSyCQPwExGYCgcVfbDJMm4DYsKaNgewhcJqA2EwgMLoKAroExIZVN012h8DECIjNBAKbWM04yIfAk9tNxyeuirnamM5WY3qu8Qeu3t7Zv3W7c9x65+zYsWPz4uLicdccRtcvHzCd5f3udwk9l3gbgQMdY/aL9IrtpLN+fXm5nnOdEz0rAIGFM2SHFAj88YbzflGW5T0+uV57Xf52lplLXGOPznzzpRe++KPrXONG10v+Dy2fP7nppVff/0xwTqF3Iv5MAmVZvnHw7/+4bOJcOuWXzbM7j078XJkDEZgMR3aJnQAC+6RCCCzOTkVgXnVBYF7YCEqOAAJDYDE3LQLzqg4C88JGUHIEEBgCi7lpEZhXdRCYFzaCkiOAwBBYzE2LwLyqg8C8sBGUHAEEhsBibloE5lUdBOaFjaDkCCAwBBZz0yIwr+ogMC9sBCVHAIEhsJibFoF5VQeBeWEjKDkCCAyBxdy0CMyrOgjMCxtByRFAYAgs5qZFYF7VQWBe2AhKjgACQ2AxNy0C86oOAvPCRlByBBAYAou5aRGYV3UQmBc2gpIjgMAQWMxNi8C8qoPAvLARlBwBBIbAYm5aBOZVHQTmhY2g5AggMAQWc9MiMK/qIDAvbAQlRwCBIbCYmxaBeVUHgXlhIyg5AggMgcXctAjMqzoIzAsbQckRQGAILOamRWBe1UFgXtgISo4AAkNgMTctAvOqDgLzwkZQcgQQGAKLuWkRmFd1EJgXNoKSI4DAEFjMTYvAvKqDwLywEZQcAQSGwGJuWgTmVR0E5oWNoOQIIDAEFnPTIjCv6iAwL2wEJUcAgSGwmJsWgXlVB4F5YSMoOQIIDIHF3LQIzKs6CMwLG0HJEUBgCCzmpkVgXtVBYF7YCEqOAAJDYDE3LQLzqg4C88JGUHIEEBgCi7lpEZhXdRCYFzaCkiOAwBBYzE2LwLyqg8C8sBGUHAEEhsBibloE5lUdBOaFjaDkCCAwBBZz0yIwr+ogMC9sBCVHoC+wi30Sv2ZbfmHeMR+4xr7+uevnXrzktmOucaPri6I4trq6OjM7O7shdK8/nfz83KEPZoJzCs2D+DMJfPzRx7OHX3l5ZeJc8nKXeXbn0YmfK3MgApPhyC4QUCcgNqzqmXIABCZDQGwmMsF8xZISzImtIFA3Aeai7gpwfmwExGYCgcVWWvJpGgGxYW0aGO7TWgJiM4HAWttDXHxCBMSGdUL5cgwEtAmIzQQC0y4V+7edgNiwth0k928MAbGZQGCN6QkuEikBsWGN9H6kBQFXAmIzgcBc0bMeAm4ExIbV7VhWQyBaAmIzgcCirTGJNYSA2LA2hAfXgIDYTCAwmgkCugTEhlU3TXaHwMQIiM0EAptYzTiopQTEhrWl/Lh28wiIzQQCa15zcKO4CIgNa1zXIhsIeBMQmwkE5l0DAiFwTgTEhvWcTmMRBOInIDYTCCz+YpNh2gTEhjVtDGQPgdMExGYCgdFVENAlIDasummyOwQmRkBsJhDYxGrGQS0lIDasLeXHtZtHQGwmEFjzmiPpG+2/5cvfyPLy0XGXuGpbdkGWmw+lL/n0lvs7Ju/0JPft9XrPrKyszGzcuPFG0X0L09l9Yk40V8n82MuPwJGDh6bWut219aPLx47vvfM+v52ji0Jg0ZWEhEQIfCKw4m/jBZa/meXmUpHDhjZ5essDK2WWzUruWxTFzkpgGzZsuFty37LMVhZPzInmKpkfe/kROHLw0L/Wut0rxgjsHgR2NhmewPx6jSglAgjMDha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HAJwIrHx13xFXbsguy3HwoncLTW+7vmLzTk9y31+s9s7KyMrNx48YbRfctTGf3iTnRXCXzYy8/AkcOHppa63bX1o8uHzu+9877/HaOLmqzMea4RFYITIIie0BgPAGxYQUyBBpCQGwmEFhDOoJrREtAbFijvSGJQcCNgNhMIDA38KyGgCsBsWF1PZj1EIiUgNhMILBIK0xajSEgNqyNIcJF2k5AbCYQWNtbiftrExAbVu1E2R8CEyIgNhMIbEIV45jWEhAb1tYS5OJNIyA2Ewisaa3BfWIjIDassV2MfCDgSUBsJqQF5nkfwiAAAQhAoEUEovs5sBax56oQgAAEIFA3AcknsLrvwvkQgAAEINAiAgisRcXmqhCAAASaRACBNama3AUCEIBAiwiMFdj8/PzPsizburS0dPuAx8LCwvXGmOeMMRcZY54Y+bXHjTG3GWNOGmNuWlpa+msVt7CwcOrfl2X55+np6R88/PDDKzt27Li01+s90el0bltcXHyzRby5agMJDHqc3m9gcbmSlUDfC4/keX7z4Pfz6vf4oiheMMZcPvx7f98J63pkfn7+lizLfr3eHJVlubxnz56nRpNZV2B9ee0cltQgobIsfzo9Pf2Hbre7zxjz+z179uyq1htjvl8Jqtvtfi/LsgfzPP9OURRzxph7p6ambl9bW1saJNFfb6pYKx0WQCBiAvR+xMUhNXUCQw81J6vf8yuB3XXXXbPDfuj/Ac9UDzzjPDI9Pf3LtbW16mFnZ1mWc1mWba/W9/c/5ZDq4ccqsOqw/gZ/McbMDZ6yRi07PLh9OR2ohDScYHXYIJGBtDqdzl6evtT7igMmRKA/L/T+hHhzTDwE+k9Me8uyvDfLsjsGT2B9B/zOGHNH9Sauv274oeb009rAI1V8WZaPVG/lxj34rHfzc36FWCVhjPnJ4DXgIKnqdWF1sDHmoeoRb9i+WZZVrxvPeAIzxlxtjNm/3uNgPKUhEwjYCQz1Or1vx8WKhhIYfbgZ88/Lxpjt1cPROI8YYx4cfgKrnJJl2Y937969MA6di8BOvyasHuUGAut0Oj/s9Xq/qV4tjgqseiIb+nzgiSqhSmhZlj1UvU6sPksry/JWZNbQzm74tYbfNtD7DS821xtLYJ23c9VnWaeeuKpXiv1fHwjspsHHTcMeqdb2er1v9z8DO1oUxc15nj9QuaIoisoZ3x393sWpN3zjshr9EofPE9joZ1z91y3L1WvFSmBZlh0bPKGt936TnoFAzAQ+7QmM3o+5cuQmSUDiCWwgu0Fe/QekgSe2T01NLQw+Ixt8QdBJYD6fgQ0/WQ0+jMvzfL4oij3Vo2Ke58f4PEyyldhr0gTGfQZG70+6EpxXF4FRN/h8Bjb4aKq6Q/UHw6EvdFRPbKe+8Dd4ABqerXN+AvP5FuLwV+SHDx96EuMJrK6u41wRAuO+hUjvi+BlkwQIjArM51uIw28sBk9f1RcIB38f/ARWcfT5ObAqbvT149A+1S+f/pmxBGpFihA4i8C4nwOj92mWNhCQ+jmwitXo09tAhtVnYNW3HUdfzfNf4mhDh3FHCEAAAg0kgMAaWFSuBAEIQKANBBBYG6rMHSEAAQg0kAACa2BRuRIEIACBNhBAYG2oMneEAAQg0EACCKyBReVKEIAABNpAAIG1ocrcEQIQgEADCfwftRE1k0qkkM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png;base64,iVBORw0KGgoAAAANSUhEUgAAAbAAAACiCAYAAAAgJ5gOAAAAAXNSR0IArs4c6QAAEa1JREFUeF7tnV2MXVUVgPc5F5hBx6G1oKYMSOoPpAQSLRGjvBGF+Cg08OCbzNAXHpQH3sT2yRB+THiZTik+8jMiIZJGFBNfJEqI0UD/hBJTSq38xY4TuAPcc8wp9za3t3PZ3Xuvdc/e53w8Ad1r77W/tVa/nnPvQGbk/tpsjDkutx07QaARBJiLRpSRSwgSEJuJLMakBHNiKwjUTUBsWOu+COdDQIiA2EwgMKGKsA0ExhAQG1YIQ6AhBMRmAoE1pCO4RrQExIY12huSGATcCIjNBAJzA89qCLgSEBtW14NZD4FICYjNBAKLtMKk1RgCYsPaGCJcpO0ExGYCgbW9lbi/NgGxYdVOlP0hMCECYjOBwCZUsaYd8/wNZkvWO//icffavCX76iVfKF9L5d77Lr975r+dzavS+R4+fPjiK6+88h3Jfd/rnT/z5DtfEs9VMseU93rvrbe3njh6/ID3HZ77+Yvese0IRGDtqHO8t6wEZsrOkXEZXrst/2eWm6/He4MzM3v8Kw+sGJPNSuZbFMXO1dXVmdnZ2bsl9y2NWVn892WiuUrml/peH3304YuvvnLgW173yIpbzb5dT3nFticIgbWn1nHeFIHZ64LA7IxiXIHA1KuCwNQRc8CnEkBg9gZBYHZGMa5AYOpVQW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6wCK4v8pnGLvrb1vEsvnCnfTAXjb6/YNf1+/tmudL7vvvvuRZs2bTopuW+36Ez/6j+bxXOVzDHlvVZX/nfNG6+/9rLXHTLzltm36ymv2PYEIbD21JqbJk5AbFgT50D6EBgQEJuJTJCpWFKCObEVBOomwFzUXQHOj42A2EwgsNhKSz5NIyA2rE0Dw31aS0BsJhBYa3uIi0+IgNiwTihfjoGANgGxmUBg2qVi/7YTEBvWtoPk/o0hIDYTCKwxPcFFIiUgNqyR3o+0IOBKQGwmEJgretZDwI2A2LC6HctqCERLQGwmEFi0NSaxhhAQG9aG8OAaEBCbCQRGM0FAl4DYsOqmye4QmBgBsZlAYBOrGQe1lIDYsLaUH9duHgGxmUBgzWsObhQXAbFhjetaZAMBbwJiM4HAvGtAIATOiYDYsJ7TaSyCQPwExGYCgcVfbDJMm4DYsKaNgewhcJqA2EwgMLoKAroExIZVN012h8DECIjNBAKbWM04yIfAk9tNxyeuirnamM5WY3qu8Qeu3t7Zv3W7c9x65+zYsWPz4uLicdccRtcvHzCd5f3udwk9l3gbgQMdY/aL9IrtpLN+fXm5nnOdEz0rAIGFM2SHFAj88YbzflGW5T0+uV57Xf52lplLXGOPznzzpRe++KPrXONG10v+Dy2fP7nppVff/0xwTqF3Iv5MAmVZvnHw7/+4bOJcOuWXzbM7j078XJkDEZgMR3aJnQAC+6RCCCzOTkVgXnVBYF7YCEqOAAJDYDE3LQLzqg4C88JGUHIEEBgCi7lpEZhXdRCYFzaCkiOAwBBYzE2LwLyqg8C8sBGUHAEEhsBibloE5lUdBOaFjaDkCCAwBBZz0yIwr+ogMC9sBCVHAIEhsJibFoF5VQeBeWEjKDkCCAyBxdy0CMyrOgjMCxtByRFAYAgs5qZFYF7VQWBe2AhKjgACQ2AxNy0C86oOAvPCRlByBBAYAou5aRGYV3UQmBc2gpIjgMAQWMxNi8C8qoPAvLARlBwBBIbAYm5aBOZVHQTmhY2g5AggMAQWc9MiMK/qIDAvbAQlRwCBIbCYmxaBeVUHgXlhIyg5AggMgcXctAjMqzoIzAsbQckRQGAILOamRWBe1UFgXtgISo4AAkNgMTctAvOqDgLzwkZQcgQQGAKLuWkRmFd1EJgXNoKSI4DAEFjMTYvAvKqDwLywEZQcAQSGwGJuWgTmVR0E5oWNoOQIIDAEFnPTIjCv6iAwL2wEJUcAgSGwmJsWgXlVB4F5YSMoOQIIDIHF3LQIzKs6CMwLG0HJEUBgCCzmpkVgXtVBYF7YCEqOAAJDYDE3LQLzqg4C88JGUHIEEBgCi7lpEZhXdRCYFzaCkiOAwBBYzE2LwLyqg8C8sBGUHAEEhsBibloE5lUdBOaFjaDkCCAwBBZz0yIwr+ogMC9sBCVHoC+wi30Sv2ZbfmHeMR+4xr7+uevnXrzktmOucaPri6I4trq6OjM7O7shdK8/nfz83KEPZoJzCs2D+DMJfPzRx7OHX3l5ZeJc8nKXeXbn0YmfK3MgApPhyC4QUCcgNqzqmXIABCZDQGwmMsF8xZISzImtIFA3Aeai7gpwfmwExGYCgcVWWvJpGgGxYW0aGO7TWgJiM4HAWttDXHxCBMSGdUL5cgwEtAmIzQQC0y4V+7edgNiwth0k928MAbGZQGCN6QkuEikBsWGN9H6kBQFXAmIzgcBc0bMeAm4ExIbV7VhWQyBaAmIzgcCirTGJNYSA2LA2hAfXgIDYTCAwmgkCugTEhlU3TXaHwMQIiM0EAptYzTiopQTEhrWl/Lh28wiIzQQCa15zcKO4CIgNa1zXIhsIeBMQmwkE5l0DAiFwTgTEhvWcTmMRBOInIDYTCCz+YpNh2gTEhjVtDGQPgdMExGYCgdFVENAlIDasummyOwQmRkBsJhDYxGrGQS0lIDasLeXHtZtHQGwmEFjzmiPpG+2/5cvfyPLy0XGXuGpbdkGWmw+lL/n0lvs7Ju/0JPft9XrPrKyszGzcuPFG0X0L09l9Yk40V8n82MuPwJGDh6bWut219aPLx47vvfM+v52ji0Jg0ZWEhEQIfCKw4m/jBZa/meXmUpHDhjZ5essDK2WWzUruWxTFzkpgGzZsuFty37LMVhZPzInmKpkfe/kROHLw0L/Wut0rxgjsHgR2NhmewPx6jSglAgjMDha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HAJwIrHx13xFXbsguy3HwoncLTW+7vmLzTk9y31+s9s7KyMrNx48YbRfctTGf3iTnRXCXzYy8/AkcOHppa63bX1o8uHzu+9877/HaOLmqzMea4RFYITIIie0BgPAGxYQUyBBpCQGwmEFhDOoJrREtAbFijvSGJQcCNgNhMIDA38KyGgCsBsWF1PZj1EIiUgNhMILBIK0xajSEgNqyNIcJF2k5AbCYQWNtbiftrExAbVu1E2R8CEyIgNhMIbEIV45jWEhAb1tYS5OJNIyA2Ewisaa3BfWIjIDassV2MfCDgSUBsJqQF5nkfwiAAAQhAoEUEovs5sBax56oQgAAEIFA3AcknsLrvwvkQgAAEINAiAgisRcXmqhCAAASaRACBNama3AUCEIBAiwiMFdj8/PzPsizburS0dPuAx8LCwvXGmOeMMRcZY54Y+bXHjTG3GWNOGmNuWlpa+msVt7CwcOrfl2X55+np6R88/PDDKzt27Li01+s90el0bltcXHyzRby5agMJDHqc3m9gcbmSlUDfC4/keX7z4Pfz6vf4oiheMMZcPvx7f98J63pkfn7+lizLfr3eHJVlubxnz56nRpNZV2B9ee0cltQgobIsfzo9Pf2Hbre7zxjz+z179uyq1htjvl8Jqtvtfi/LsgfzPP9OURRzxph7p6ambl9bW1saJNFfb6pYKx0WQCBiAvR+xMUhNXUCQw81J6vf8yuB3XXXXbPDfuj/Ac9UDzzjPDI9Pf3LtbW16mFnZ1mWc1mWba/W9/c/5ZDq4ccqsOqw/gZ/McbMDZ6yRi07PLh9OR2ohDScYHXYIJGBtDqdzl6evtT7igMmRKA/L/T+hHhzTDwE+k9Me8uyvDfLsjsGT2B9B/zOGHNH9Sauv274oeb009rAI1V8WZaPVG/lxj34rHfzc36FWCVhjPnJ4DXgIKnqdWF1sDHmoeoRb9i+WZZVrxvPeAIzxlxtjNm/3uNgPKUhEwjYCQz1Or1vx8WKhhIYfbgZ88/Lxpjt1cPROI8YYx4cfgKrnJJl2Y937969MA6di8BOvyasHuUGAut0Oj/s9Xq/qV4tjgqseiIb+nzgiSqhSmhZlj1UvU6sPksry/JWZNbQzm74tYbfNtD7DS821xtLYJ23c9VnWaeeuKpXiv1fHwjspsHHTcMeqdb2er1v9z8DO1oUxc15nj9QuaIoisoZ3x393sWpN3zjshr9EofPE9joZ1z91y3L1WvFSmBZlh0bPKGt936TnoFAzAQ+7QmM3o+5cuQmSUDiCWwgu0Fe/QekgSe2T01NLQw+Ixt8QdBJYD6fgQ0/WQ0+jMvzfL4oij3Vo2Ke58f4PEyyldhr0gTGfQZG70+6EpxXF4FRN/h8Bjb4aKq6Q/UHw6EvdFRPbKe+8Dd4ABqerXN+AvP5FuLwV+SHDx96EuMJrK6u41wRAuO+hUjvi+BlkwQIjArM51uIw28sBk9f1RcIB38f/ARWcfT5ObAqbvT149A+1S+f/pmxBGpFihA4i8C4nwOj92mWNhCQ+jmwitXo09tAhtVnYNW3HUdfzfNf4mhDh3FHCEAAAg0kgMAaWFSuBAEIQKANBBBYG6rMHSEAAQg0kAACa2BRuRIEIACBNhBAYG2oMneEAAQg0EACCKyBReVKEIAABNpAAIG1ocrcEQIQgEADCfwftRE1k0qkkMY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png;base64,iVBORw0KGgoAAAANSUhEUgAAAbAAAACiCAYAAAAgJ5gOAAAAAXNSR0IArs4c6QAAEa1JREFUeF7tnV2MXVUVgPc5F5hBx6G1oKYMSOoPpAQSLRGjvBGF+Cg08OCbzNAXHpQH3sT2yRB+THiZTik+8jMiIZJGFBNfJEqI0UD/hBJTSq38xY4TuAPcc8wp9za3t3PZ3Xuvdc/e53w8Ad1r77W/tVa/nnPvQGbk/tpsjDkutx07QaARBJiLRpSRSwgSEJuJLMakBHNiKwjUTUBsWOu+COdDQIiA2EwgMKGKsA0ExhAQG1YIQ6AhBMRmAoE1pCO4RrQExIY12huSGATcCIjNBAJzA89qCLgSEBtW14NZD4FICYjNBAKLtMKk1RgCYsPaGCJcpO0ExGYCgbW9lbi/NgGxYdVOlP0hMCECYjOBwCZUsaYd8/wNZkvWO//icffavCX76iVfKF9L5d77Lr975r+dzavS+R4+fPjiK6+88h3Jfd/rnT/z5DtfEs9VMseU93rvrbe3njh6/ID3HZ77+Yvese0IRGDtqHO8t6wEZsrOkXEZXrst/2eWm6/He4MzM3v8Kw+sGJPNSuZbFMXO1dXVmdnZ2bsl9y2NWVn892WiuUrml/peH3304YuvvnLgW173yIpbzb5dT3nFticIgbWn1nHeFIHZ64LA7IxiXIHA1KuCwNQRc8CnEkBg9gZBYHZGMa5AYOpVQW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6wCK4v8pnGLvrb1vEsvnCnfTAXjb6/YNf1+/tmudL7vvvvuRZs2bTopuW+36Ez/6j+bxXOVzDHlvVZX/nfNG6+/9rLXHTLzltm36ymv2PYEIbD21JqbJk5AbFgT50D6EBgQEJuJTJCpWFKCObEVBOomwFzUXQHOj42A2EwgsNhKSz5NIyA2rE0Dw31aS0BsJhBYa3uIi0+IgNiwTihfjoGANgGxmUBg2qVi/7YTEBvWtoPk/o0hIDYTCKwxPcFFIiUgNqyR3o+0IOBKQGwmEJgretZDwI2A2LC6HctqCERLQGwmEFi0NSaxhhAQG9aG8OAaEBCbCQRGM0FAl4DYsOqmye4QmBgBsZlAYBOrGQe1lIDYsLaUH9duHgGxmUBgzWsObhQXAbFhjetaZAMBbwJiM4HAvGtAIATOiYDYsJ7TaSyCQPwExGYCgcVfbDJMm4DYsKaNgewhcJqA2EwgMLoKAroExIZVN012h8DECIjNBAKbWM04yIfAk9tNxyeuirnamM5WY3qu8Qeu3t7Zv3W7c9x65+zYsWPz4uLicdccRtcvHzCd5f3udwk9l3gbgQMdY/aL9IrtpLN+fXm5nnOdEz0rAIGFM2SHFAj88YbzflGW5T0+uV57Xf52lplLXGOPznzzpRe++KPrXONG10v+Dy2fP7nppVff/0xwTqF3Iv5MAmVZvnHw7/+4bOJcOuWXzbM7j078XJkDEZgMR3aJnQAC+6RCCCzOTkVgXnVBYF7YCEqOAAJDYDE3LQLzqg4C88JGUHIEEBgCi7lpEZhXdRCYFzaCkiOAwBBYzE2LwLyqg8C8sBGUHAEEhsBibloE5lUdBOaFjaDkCCAwBBZz0yIwr+ogMC9sBCVHAIEhsJibFoF5VQeBeWEjKDkCCAyBxdy0CMyrOgjMCxtByRFAYAgs5qZFYF7VQWBe2AhKjgACQ2AxNy0C86oOAvPCRlByBBAYAou5aRGYV3UQmBc2gpIjgMAQWMxNi8C8qoPAvLARlBwBBIbAYm5aBOZVHQTmhY2g5AggMAQWc9MiMK/qIDAvbAQlRwCBIbCYmxaBeVUHgXlhIyg5AggMgcXctAjMqzoIzAsbQckRQGAILOamRWBe1UFgXtgISo4AAkNgMTctAvOqDgLzwkZQcgQQGAKLuWkRmFd1EJgXNoKSI4DAEFjMTYvAvKqDwLywEZQcAQSGwGJuWgTmVR0E5oWNoOQIIDAEFnPTIjCv6iAwL2wEJUcAgSGwmJsWgXlVB4F5YSMoOQIIDIHF3LQIzKs6CMwLG0HJEUBgCCzmpkVgXtVBYF7YCEqOAAJDYDE3LQLzqg4C88JGUHIEEBgCi7lpEZhXdRCYFzaCkiOAwBBYzE2LwLyqg8C8sBGUHAEEhsBibloE5lUdBOaFjaDkCCAwBBZz0yIwr+ogMC9sBCVHoC+wi30Sv2ZbfmHeMR+4xr7+uevnXrzktmOucaPri6I4trq6OjM7O7shdK8/nfz83KEPZoJzCs2D+DMJfPzRx7OHX3l5ZeJc8nKXeXbn0YmfK3MgApPhyC4QUCcgNqzqmXIABCZDQGwmMsF8xZISzImtIFA3Aeai7gpwfmwExGYCgcVWWvJpGgGxYW0aGO7TWgJiM4HAWttDXHxCBMSGdUL5cgwEtAmIzQQC0y4V+7edgNiwth0k928MAbGZQGCN6QkuEikBsWGN9H6kBQFXAmIzgcBc0bMeAm4ExIbV7VhWQyBaAmIzgcCirTGJNYSA2LA2hAfXgIDYTCAwmgkCugTEhlU3TXaHwMQIiM0EAptYzTiopQTEhrWl/Lh28wiIzQQCa15zcKO4CIgNa1zXIhsIeBMQmwkE5l0DAiFwTgTEhvWcTmMRBOInIDYTCCz+YpNh2gTEhjVtDGQPgdMExGYCgdFVENAlIDasummyOwQmRkBsJhDYxGrGQS0lIDasLeXHtZtHQGwmEFjzmiPpG+2/5cvfyPLy0XGXuGpbdkGWmw+lL/n0lvs7Ju/0JPft9XrPrKyszGzcuPFG0X0L09l9Yk40V8n82MuPwJGDh6bWut219aPLx47vvfM+v52ji0Jg0ZWEhEQIfCKw4m/jBZa/meXmUpHDhjZ5essDK2WWzUruWxTFzkpgGzZsuFty37LMVhZPzInmKpkfe/kROHLw0L/Wut0rxgjsHgR2NhmewPx6jSglAgjMDha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HAJwIrHx13xFXbsguy3HwoncLTW+7vmLzTk9y31+s9s7KyMrNx48YbRfctTGf3iTnRXCXzYy8/AkcOHppa63bX1o8uHzu+9877/HaOLmqzMea4RFYITIIie0BgPAGxYQUyBBpCQGwmEFhDOoJrREtAbFijvSGJQcCNgNhMIDA38KyGgCsBsWF1PZj1EIiUgNhMILBIK0xajSEgNqyNIcJF2k5AbCYQWNtbiftrExAbVu1E2R8CEyIgNhMIbEIV45jWEhAb1tYS5OJNIyA2Ewisaa3BfWIjIDassV2MfCDgSUBsJqQF5nkfwiAAAQhAoEUEovs5sBax56oQgAAEIFA3AcknsLrvwvkQgAAEINAiAgisRcXmqhCAAASaRACBNama3AUCEIBAiwiMFdj8/PzPsizburS0dPuAx8LCwvXGmOeMMRcZY54Y+bXHjTG3GWNOGmNuWlpa+msVt7CwcOrfl2X55+np6R88/PDDKzt27Li01+s90el0bltcXHyzRby5agMJDHqc3m9gcbmSlUDfC4/keX7z4Pfz6vf4oiheMMZcPvx7f98J63pkfn7+lizLfr3eHJVlubxnz56nRpNZV2B9ee0cltQgobIsfzo9Pf2Hbre7zxjz+z179uyq1htjvl8Jqtvtfi/LsgfzPP9OURRzxph7p6ambl9bW1saJNFfb6pYKx0WQCBiAvR+xMUhNXUCQw81J6vf8yuB3XXXXbPDfuj/Ac9UDzzjPDI9Pf3LtbW16mFnZ1mWc1mWba/W9/c/5ZDq4ccqsOqw/gZ/McbMDZ6yRi07PLh9OR2ohDScYHXYIJGBtDqdzl6evtT7igMmRKA/L/T+hHhzTDwE+k9Me8uyvDfLsjsGT2B9B/zOGHNH9Sauv274oeb009rAI1V8WZaPVG/lxj34rHfzc36FWCVhjPnJ4DXgIKnqdWF1sDHmoeoRb9i+WZZVrxvPeAIzxlxtjNm/3uNgPKUhEwjYCQz1Or1vx8WKhhIYfbgZ88/Lxpjt1cPROI8YYx4cfgKrnJJl2Y937969MA6di8BOvyasHuUGAut0Oj/s9Xq/qV4tjgqseiIb+nzgiSqhSmhZlj1UvU6sPksry/JWZNbQzm74tYbfNtD7DS821xtLYJ23c9VnWaeeuKpXiv1fHwjspsHHTcMeqdb2er1v9z8DO1oUxc15nj9QuaIoisoZ3x393sWpN3zjshr9EofPE9joZ1z91y3L1WvFSmBZlh0bPKGt936TnoFAzAQ+7QmM3o+5cuQmSUDiCWwgu0Fe/QekgSe2T01NLQw+Ixt8QdBJYD6fgQ0/WQ0+jMvzfL4oij3Vo2Ke58f4PEyyldhr0gTGfQZG70+6EpxXF4FRN/h8Bjb4aKq6Q/UHw6EvdFRPbKe+8Dd4ABqerXN+AvP5FuLwV+SHDx96EuMJrK6u41wRAuO+hUjvi+BlkwQIjArM51uIw28sBk9f1RcIB38f/ARWcfT5ObAqbvT149A+1S+f/pmxBGpFihA4i8C4nwOj92mWNhCQ+jmwitXo09tAhtVnYNW3HUdfzfNf4mhDh3FHCEAAAg0kgMAaWFSuBAEIQKANBBBYG6rMHSEAAQg0kAACa2BRuRIEIACBNhBAYG2oMneEAAQg0EACCKyBReVKEIAABNpAAIG1ocrcEQIQgEADCfwftRE1k0qkkMY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data:image/png;base64,iVBORw0KGgoAAAANSUhEUgAAAbAAAACiCAYAAAAgJ5gOAAAAAXNSR0IArs4c6QAAEa1JREFUeF7tnV2MXVUVgPc5F5hBx6G1oKYMSOoPpAQSLRGjvBGF+Cg08OCbzNAXHpQH3sT2yRB+THiZTik+8jMiIZJGFBNfJEqI0UD/hBJTSq38xY4TuAPcc8wp9za3t3PZ3Xuvdc/e53w8Ad1r77W/tVa/nnPvQGbk/tpsjDkutx07QaARBJiLRpSRSwgSEJuJLMakBHNiKwjUTUBsWOu+COdDQIiA2EwgMKGKsA0ExhAQG1YIQ6AhBMRmAoE1pCO4RrQExIY12huSGATcCIjNBAJzA89qCLgSEBtW14NZD4FICYjNBAKLtMKk1RgCYsPaGCJcpO0ExGYCgbW9lbi/NgGxYdVOlP0hMCECYjOBwCZUsaYd8/wNZkvWO//icffavCX76iVfKF9L5d77Lr975r+dzavS+R4+fPjiK6+88h3Jfd/rnT/z5DtfEs9VMseU93rvrbe3njh6/ID3HZ77+Yvese0IRGDtqHO8t6wEZsrOkXEZXrst/2eWm6/He4MzM3v8Kw+sGJPNSuZbFMXO1dXVmdnZ2bsl9y2NWVn892WiuUrml/peH3304YuvvnLgW173yIpbzb5dT3nFticIgbWn1nHeFIHZ64LA7IxiXIHA1KuCwNQRc8CnEkBg9gZBYHZGMa5AYOpVQW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xBYYA8gsECANYUjMHXwCEwdMQcgsMAeQGCBAGsKR2Dq4BGYOmIOQGCBPYDAAgHWFI7A1MEjMHXEHIDAAnsAgQUCrCkcgamDR2DqiDkAgQX2AAILBFhTOAJTB4/A1BFzAAIL7AEEFgiwpnAEpg4egakj5gAEFtgDCCwQYE3hCEwdPAJTR8wBCCywBxBYIMCawhGYOngEpo6YA6wCK4v8pnGLvrb1vEsvnCnfTAXjb6/YNf1+/tmudL7vvvvuRZs2bTopuW+36Ez/6j+bxXOVzDHlvVZX/nfNG6+/9rLXHTLzltm36ymv2PYEIbD21JqbJk5AbFgT50D6EBgQEJuJTJCpWFKCObEVBOomwFzUXQHOj42A2EwgsNhKSz5NIyA2rE0Dw31aS0BsJhBYa3uIi0+IgNiwTihfjoGANgGxmUBg2qVi/7YTEBvWtoPk/o0hIDYTCKwxPcFFIiUgNqyR3o+0IOBKQGwmEJgretZDwI2A2LC6HctqCERLQGwmEFi0NSaxhhAQG9aG8OAaEBCbCQRGM0FAl4DYsOqmye4QmBgBsZlAYBOrGQe1lIDYsLaUH9duHgGxmUBgzWsObhQXAbFhjetaZAMBbwJiM4HAvGtAIATOiYDYsJ7TaSyCQPwExGYCgcVfbDJMm4DYsKaNgewhcJqA2EwgMLoKAroExIZVN012h8DECIjNBAKbWM04yIfAk9tNxyeuirnamM5WY3qu8Qeu3t7Zv3W7c9x65+zYsWPz4uLicdccRtcvHzCd5f3udwk9l3gbgQMdY/aL9IrtpLN+fXm5nnOdEz0rAIGFM2SHFAj88YbzflGW5T0+uV57Xf52lplLXGOPznzzpRe++KPrXONG10v+Dy2fP7nppVff/0xwTqF3Iv5MAmVZvnHw7/+4bOJcOuWXzbM7j078XJkDEZgMR3aJnQAC+6RCCCzOTkVgXnVBYF7YCEqOAAJDYDE3LQLzqg4C88JGUHIEEBgCi7lpEZhXdRCYFzaCkiOAwBBYzE2LwLyqg8C8sBGUHAEEhsBibloE5lUdBOaFjaDkCCAwBBZz0yIwr+ogMC9sBCVHAIEhsJibFoF5VQeBeWEjKDkCCAyBxdy0CMyrOgjMCxtByRFAYAgs5qZFYF7VQWBe2AhKjgACQ2AxNy0C86oOAvPCRlByBBAYAou5aRGYV3UQmBc2gpIjgMAQWMxNi8C8qoPAvLARlBwBBIbAYm5aBOZVHQTmhY2g5AggMAQWc9MiMK/qIDAvbAQlRwCBIbCYmxaBeVUHgXlhIyg5AggMgcXctAjMqzoIzAsbQckRQGAILOamRWBe1UFgXtgISo4AAkNgMTctAvOqDgLzwkZQcgQQGAKLuWkRmFd1EJgXNoKSI4DAEFjMTYvAvKqDwLywEZQcAQSGwGJuWgTmVR0E5oWNoOQIIDAEFnPTIjCv6iAwL2wEJUcAgSGwmJsWgXlVB4F5YSMoOQIIDIHF3LQIzKs6CMwLG0HJEUBgCCzmpkVgXtVBYF7YCEqOAAJDYDE3LQLzqg4C88JGUHIEEBgCi7lpEZhXdRCYFzaCkiOAwBBYzE2LwLyqg8C8sBGUHAEEhsBibloE5lUdBOaFjaDkCCAwBBZz0yIwr+ogMC9sBCVHoC+wi30Sv2ZbfmHeMR+4xr7+uevnXrzktmOucaPri6I4trq6OjM7O7shdK8/nfz83KEPZoJzCs2D+DMJfPzRx7OHX3l5ZeJc8nKXeXbn0YmfK3MgApPhyC4QUCcgNqzqmXIABCZDQGwmMsF8xZISzImtIFA3Aeai7gpwfmwExGYCgcVWWvJpGgGxYW0aGO7TWgJiM4HAWttDXHxCBMSGdUL5cgwEtAmIzQQC0y4V+7edgNiwth0k928MAbGZQGCN6QkuEikBsWGN9H6kBQFXAmIzgcBc0bMeAm4ExIbV7VhWQyBaAmIzgcCirTGJNYSA2LA2hAfXgIDYTCAwmgkCugTEhlU3TXaHwMQIiM0EAptYzTiopQTEhrWl/Lh28wiIzQQCa15zcKO4CIgNa1zXIhsIeBMQmwkE5l0DAiFwTgTEhvWcTmMRBOInIDYTCCz+YpNh2gTEhjVtDGQPgdMExGYCgdFVENAlIDasummyOwQmRkBsJhDYxGrGQS0lIDasLeXHtZtHQGwmEFjzmiPpG+2/5cvfyPLy0XGXuGpbdkGWmw+lL/n0lvs7Ju/0JPft9XrPrKyszGzcuPFG0X0L09l9Yk40V8n82MuPwJGDh6bWut219aPLx47vvfM+v52ji0Jg0ZWEhEQIfCKw4m/jBZa/meXmUpHDhjZ5essDK2WWzUruWxTFzkpgGzZsuFty37LMVhZPzInmKpkfe/kROHLw0L/Wut0rxgjsHgR2NhmewPx6jSglAgjMDha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EAArPDRWB2RimuQGDuVUNg7syIUCSAwOxwEZidUYorEJh71RCYOzMiFAkgMDtcBGZnlOIKBOZeNQTmzowIRQIIzA4XgdkZpbgCgblXDYG5MyNCkQACs8NFYHZGKa5AYO5VQ2DuzIhQJIDA7HARmJ1RiisQmHvVEJg7MyIUCSAwO1wEZmeU4goE5l41BObOjAhFAgjMDheB2RmluAKBuVcNgbkzI0KRAAKzw0VgdkYprkBg7lVDYO7MiFAkgMDscBGYnVGKKxCYe9UQmDszIhQJIDA7XARmZ5TiCgTmXjUE5s6MCEUCCMwOF4HZGaW4AoG5Vw2BuTMjQpHAJwIrHx13xFXbsguy3HwoncLTW+7vmLzTk9y31+s9s7KyMrNx48YbRfctTGf3iTnRXCXzYy8/AkcOHppa63bX1o8uHzu+9877/HaOLmqzMea4RFYITIIie0BgPAGxYQUyBBpCQGwmEFhDOoJrREtAbFijvSGJQcCNgNhMIDA38KyGgCsBsWF1PZj1EIiUgNhMILBIK0xajSEgNqyNIcJF2k5AbCYQWNtbiftrExAbVu1E2R8CEyIgNhMIbEIV45jWEhAb1tYS5OJNIyA2Ewisaa3BfWIjIDassV2MfCDgSUBsJqQF5nkfwiAAAQhAoEUEovs5sBax56oQgAAEIFA3AcknsLrvwvkQgAAEINAiAgisRcXmqhCAAASaRACBNama3AUCEIBAiwiMFdj8/PzPsizburS0dPuAx8LCwvXGmOeMMRcZY54Y+bXHjTG3GWNOGmNuWlpa+msVt7CwcOrfl2X55+np6R88/PDDKzt27Li01+s90el0bltcXHyzRby5agMJDHqc3m9gcbmSlUDfC4/keX7z4Pfz6vf4oiheMMZcPvx7f98J63pkfn7+lizLfr3eHJVlubxnz56nRpNZV2B9ee0cltQgobIsfzo9Pf2Hbre7zxjz+z179uyq1htjvl8Jqtvtfi/LsgfzPP9OURRzxph7p6ambl9bW1saJNFfb6pYKx0WQCBiAvR+xMUhNXUCQw81J6vf8yuB3XXXXbPDfuj/Ac9UDzzjPDI9Pf3LtbW16mFnZ1mWc1mWba/W9/c/5ZDq4ccqsOqw/gZ/McbMDZ6yRi07PLh9OR2ohDScYHXYIJGBtDqdzl6evtT7igMmRKA/L/T+hHhzTDwE+k9Me8uyvDfLsjsGT2B9B/zOGHNH9Sauv274oeb009rAI1V8WZaPVG/lxj34rHfzc36FWCVhjPnJ4DXgIKnqdWF1sDHmoeoRb9i+WZZVrxvPeAIzxlxtjNm/3uNgPKUhEwjYCQz1Or1vx8WKhhIYfbgZ88/Lxpjt1cPROI8YYx4cfgKrnJJl2Y937969MA6di8BOvyasHuUGAut0Oj/s9Xq/qV4tjgqseiIb+nzgiSqhSmhZlj1UvU6sPksry/JWZNbQzm74tYbfNtD7DS821xtLYJ23c9VnWaeeuKpXiv1fHwjspsHHTcMeqdb2er1v9z8DO1oUxc15nj9QuaIoisoZ3x393sWpN3zjshr9EofPE9joZ1z91y3L1WvFSmBZlh0bPKGt936TnoFAzAQ+7QmM3o+5cuQmSUDiCWwgu0Fe/QekgSe2T01NLQw+Ixt8QdBJYD6fgQ0/WQ0+jMvzfL4oij3Vo2Ke58f4PEyyldhr0gTGfQZG70+6EpxXF4FRN/h8Bjb4aKq6Q/UHw6EvdFRPbKe+8Dd4ABqerXN+AvP5FuLwV+SHDx96EuMJrK6u41wRAuO+hUjvi+BlkwQIjArM51uIw28sBk9f1RcIB38f/ARWcfT5ObAqbvT149A+1S+f/pmxBGpFihA4i8C4nwOj92mWNhCQ+jmwitXo09tAhtVnYNW3HUdfzfNf4mhDh3FHCEAAAg0kgMAaWFSuBAEIQKANBBBYG6rMHSEAAQg0kAACa2BRuRIEIACBNhBAYG2oMneEAAQg0EACCKyBReVKEIAABNpAAIG1ocrcEQIQgEADCfwftRE1k0qkkMY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БАКАЛАВРИАТ,%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394302"/>
              </p:ext>
            </p:extLst>
          </p:nvPr>
        </p:nvGraphicFramePr>
        <p:xfrm>
          <a:off x="307975" y="1583267"/>
          <a:ext cx="11706225" cy="440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5319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598268" y="2606824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598268" y="3873121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09817" y="2765842"/>
            <a:ext cx="5325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</a:rPr>
              <a:t>ИНСТИТУТ ИНЖЕНЕРИИ И АГРОНОМИИ</a:t>
            </a:r>
            <a:endParaRPr lang="ru-RU" sz="28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0684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БАКАЛАВРИАТ,%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826156"/>
              </p:ext>
            </p:extLst>
          </p:nvPr>
        </p:nvGraphicFramePr>
        <p:xfrm>
          <a:off x="143933" y="1456267"/>
          <a:ext cx="11870267" cy="430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3004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765175" y="664276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СПЕЦИАЛИТЕТ, 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604137"/>
              </p:ext>
            </p:extLst>
          </p:nvPr>
        </p:nvGraphicFramePr>
        <p:xfrm>
          <a:off x="186267" y="1388533"/>
          <a:ext cx="11836400" cy="437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9925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730052" y="61033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МАГИСТРАТУРА,%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77209"/>
              </p:ext>
            </p:extLst>
          </p:nvPr>
        </p:nvGraphicFramePr>
        <p:xfrm>
          <a:off x="135467" y="1456267"/>
          <a:ext cx="11895665" cy="427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3212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ИТОГО ПО ИНСТИТУТУ,%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675763"/>
              </p:ext>
            </p:extLst>
          </p:nvPr>
        </p:nvGraphicFramePr>
        <p:xfrm>
          <a:off x="152399" y="1430867"/>
          <a:ext cx="11965537" cy="433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0528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598268" y="2988264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598268" y="3873121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268" y="3167390"/>
            <a:ext cx="621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</a:rPr>
              <a:t>ИНСТИТУТ БИОТЕХНОЛОГИИ</a:t>
            </a:r>
            <a:endParaRPr lang="ru-RU" sz="28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7852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БАКАЛАВРИАТ,%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004209"/>
              </p:ext>
            </p:extLst>
          </p:nvPr>
        </p:nvGraphicFramePr>
        <p:xfrm>
          <a:off x="135467" y="1422401"/>
          <a:ext cx="11982470" cy="430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6419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730052" y="61033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МАГИСТРАТУРА,%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744142"/>
              </p:ext>
            </p:extLst>
          </p:nvPr>
        </p:nvGraphicFramePr>
        <p:xfrm>
          <a:off x="101599" y="1447801"/>
          <a:ext cx="12016337" cy="436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1650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ИТОГО ПО ИНСТИТУТУ,%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446000"/>
              </p:ext>
            </p:extLst>
          </p:nvPr>
        </p:nvGraphicFramePr>
        <p:xfrm>
          <a:off x="135467" y="1481667"/>
          <a:ext cx="11912600" cy="428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8002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1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598268" y="2606824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598268" y="4484059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53149" y="2735282"/>
            <a:ext cx="6845741" cy="174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ОБОБЩЕННЫЕ РЕЗУЛЬТАТЫ</a:t>
            </a:r>
            <a:br>
              <a:rPr lang="ru-RU" sz="28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 ОЦЕНКИ УСПЕВАЕМОСТИ ОБУЧАЮЩИХСЯ </a:t>
            </a:r>
            <a:br>
              <a:rPr lang="ru-RU" sz="28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В УНИВЕРСИТЕТЕ</a:t>
            </a:r>
            <a:br>
              <a:rPr lang="ru-RU" sz="28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6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37028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730052" y="61033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МАГИСТРАТУРА,%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836601"/>
              </p:ext>
            </p:extLst>
          </p:nvPr>
        </p:nvGraphicFramePr>
        <p:xfrm>
          <a:off x="177800" y="1473200"/>
          <a:ext cx="118618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6025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0" y="405050"/>
            <a:ext cx="4238368" cy="7175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РЕЗУЛЬТАТЫ УСПЕВАЕМОСТИ  В РАЗРЕЗЕ ИНСТИТУТОВ, 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34797"/>
              </p:ext>
            </p:extLst>
          </p:nvPr>
        </p:nvGraphicFramePr>
        <p:xfrm>
          <a:off x="127000" y="1430867"/>
          <a:ext cx="11887200" cy="432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1650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РЕЗУЛЬТАТЫ УСПЕВАЕМОСТИ </a:t>
            </a:r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ПО УНИВЕРСИТЕТУ,%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38401"/>
              </p:ext>
            </p:extLst>
          </p:nvPr>
        </p:nvGraphicFramePr>
        <p:xfrm>
          <a:off x="160867" y="1447800"/>
          <a:ext cx="11895666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09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-8467" y="233070"/>
            <a:ext cx="2213361" cy="1078274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711090" y="421700"/>
            <a:ext cx="2595908" cy="701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ИТОГО ПО ИНСТИТУТУ,%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123232"/>
              </p:ext>
            </p:extLst>
          </p:nvPr>
        </p:nvGraphicFramePr>
        <p:xfrm>
          <a:off x="177800" y="1464733"/>
          <a:ext cx="11861800" cy="425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539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3214376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598268" y="3873121"/>
            <a:ext cx="65006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268" y="3259722"/>
            <a:ext cx="669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useo Cyrl 100" pitchFamily="50" charset="-52"/>
              </a:rPr>
              <a:t>ИНСТИТУТ ЕСТЕСТВЕННЫХ НАУК</a:t>
            </a:r>
            <a:endParaRPr lang="ru-RU" sz="28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9629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БАКАЛАВРИАТ,%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208130"/>
              </p:ext>
            </p:extLst>
          </p:nvPr>
        </p:nvGraphicFramePr>
        <p:xfrm>
          <a:off x="-1" y="1481667"/>
          <a:ext cx="12117937" cy="431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530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65175" y="602491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СПЕЦИАЛИТЕТ, 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48609"/>
              </p:ext>
            </p:extLst>
          </p:nvPr>
        </p:nvGraphicFramePr>
        <p:xfrm>
          <a:off x="101599" y="1490133"/>
          <a:ext cx="12016337" cy="425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68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730052" y="610330"/>
            <a:ext cx="2595908" cy="239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baseline="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МАГИСТРАТУРА,%</a:t>
            </a:r>
            <a:endParaRPr lang="ru-RU" sz="1800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058750"/>
              </p:ext>
            </p:extLst>
          </p:nvPr>
        </p:nvGraphicFramePr>
        <p:xfrm>
          <a:off x="143933" y="1439333"/>
          <a:ext cx="11912600" cy="431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16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10079</TotalTime>
  <Words>143</Words>
  <Application>Microsoft Office PowerPoint</Application>
  <PresentationFormat>Произвольный</PresentationFormat>
  <Paragraphs>44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Museo Cyrl 100</vt:lpstr>
      <vt:lpstr>Times New Roman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Третьяков</dc:creator>
  <cp:lastModifiedBy>student</cp:lastModifiedBy>
  <cp:revision>114</cp:revision>
  <cp:lastPrinted>2022-12-26T05:54:32Z</cp:lastPrinted>
  <dcterms:created xsi:type="dcterms:W3CDTF">2022-12-01T04:25:57Z</dcterms:created>
  <dcterms:modified xsi:type="dcterms:W3CDTF">2024-03-25T06:23:35Z</dcterms:modified>
</cp:coreProperties>
</file>